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20" r:id="rId6"/>
    <p:sldId id="258" r:id="rId7"/>
    <p:sldId id="259" r:id="rId8"/>
    <p:sldId id="294" r:id="rId9"/>
    <p:sldId id="261" r:id="rId10"/>
    <p:sldId id="274" r:id="rId11"/>
    <p:sldId id="321"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31" r:id="rId26"/>
    <p:sldId id="308" r:id="rId27"/>
    <p:sldId id="322" r:id="rId28"/>
    <p:sldId id="323" r:id="rId29"/>
    <p:sldId id="324" r:id="rId30"/>
    <p:sldId id="327" r:id="rId31"/>
    <p:sldId id="328" r:id="rId32"/>
    <p:sldId id="326" r:id="rId33"/>
    <p:sldId id="329" r:id="rId34"/>
    <p:sldId id="325" r:id="rId35"/>
    <p:sldId id="330" r:id="rId36"/>
    <p:sldId id="313"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tierrez, Gillian" initials="GG" lastIdx="9" clrIdx="0">
    <p:extLst>
      <p:ext uri="{19B8F6BF-5375-455C-9EA6-DF929625EA0E}">
        <p15:presenceInfo xmlns:p15="http://schemas.microsoft.com/office/powerpoint/2012/main" userId="S-1-5-21-16020293-1860773568-334635053-88505" providerId="AD"/>
      </p:ext>
    </p:extLst>
  </p:cmAuthor>
  <p:cmAuthor id="2" name="Bander, David" initials="BD" lastIdx="11" clrIdx="1">
    <p:extLst>
      <p:ext uri="{19B8F6BF-5375-455C-9EA6-DF929625EA0E}">
        <p15:presenceInfo xmlns:p15="http://schemas.microsoft.com/office/powerpoint/2012/main" userId="S-1-5-21-16020293-1860773568-334635053-88517" providerId="AD"/>
      </p:ext>
    </p:extLst>
  </p:cmAuthor>
  <p:cmAuthor id="3" name="Low, Holly" initials="LH" lastIdx="6" clrIdx="2">
    <p:extLst>
      <p:ext uri="{19B8F6BF-5375-455C-9EA6-DF929625EA0E}">
        <p15:presenceInfo xmlns:p15="http://schemas.microsoft.com/office/powerpoint/2012/main" userId="S-1-5-21-16020293-1860773568-334635053-89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9"/>
    <a:srgbClr val="43AAAC"/>
    <a:srgbClr val="008599"/>
    <a:srgbClr val="00879A"/>
    <a:srgbClr val="D2EBF0"/>
    <a:srgbClr val="FDDF4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C47F9-6628-4DA0-A402-C65CB4391FEE}" v="6" dt="2023-02-01T15:32:57.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2A090C6-8A61-44FB-85EB-5EA5331B02DD}" type="datetimeFigureOut">
              <a:rPr lang="en-US" smtClean="0"/>
              <a:t>12/4/2023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34711C-2353-4BAB-BEFF-0A9FD4534103}" type="slidenum">
              <a:rPr lang="en-US" smtClean="0"/>
              <a:t>‹#›</a:t>
            </a:fld>
            <a:endParaRPr lang="en-US"/>
          </a:p>
        </p:txBody>
      </p:sp>
    </p:spTree>
    <p:extLst>
      <p:ext uri="{BB962C8B-B14F-4D97-AF65-F5344CB8AC3E}">
        <p14:creationId xmlns:p14="http://schemas.microsoft.com/office/powerpoint/2010/main" val="48104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a:t>
            </a:fld>
            <a:endParaRPr lang="en-US"/>
          </a:p>
        </p:txBody>
      </p:sp>
    </p:spTree>
    <p:extLst>
      <p:ext uri="{BB962C8B-B14F-4D97-AF65-F5344CB8AC3E}">
        <p14:creationId xmlns:p14="http://schemas.microsoft.com/office/powerpoint/2010/main" val="204570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5"/>
              </a:spcAft>
            </a:pPr>
            <a:endParaRPr lang="en-US">
              <a:solidFill>
                <a:srgbClr val="FF0000"/>
              </a:solidFill>
            </a:endParaRPr>
          </a:p>
        </p:txBody>
      </p:sp>
      <p:sp>
        <p:nvSpPr>
          <p:cNvPr id="4" name="Slide Number Placeholder 3"/>
          <p:cNvSpPr>
            <a:spLocks noGrp="1"/>
          </p:cNvSpPr>
          <p:nvPr>
            <p:ph type="sldNum" sz="quarter" idx="10"/>
          </p:nvPr>
        </p:nvSpPr>
        <p:spPr/>
        <p:txBody>
          <a:bodyPr/>
          <a:lstStyle/>
          <a:p>
            <a:fld id="{B134711C-2353-4BAB-BEFF-0A9FD4534103}" type="slidenum">
              <a:rPr lang="en-US" smtClean="0"/>
              <a:t>10</a:t>
            </a:fld>
            <a:endParaRPr lang="en-US"/>
          </a:p>
        </p:txBody>
      </p:sp>
    </p:spTree>
    <p:extLst>
      <p:ext uri="{BB962C8B-B14F-4D97-AF65-F5344CB8AC3E}">
        <p14:creationId xmlns:p14="http://schemas.microsoft.com/office/powerpoint/2010/main" val="388579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11</a:t>
            </a:fld>
            <a:endParaRPr lang="en-US"/>
          </a:p>
        </p:txBody>
      </p:sp>
    </p:spTree>
    <p:extLst>
      <p:ext uri="{BB962C8B-B14F-4D97-AF65-F5344CB8AC3E}">
        <p14:creationId xmlns:p14="http://schemas.microsoft.com/office/powerpoint/2010/main" val="326568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12</a:t>
            </a:fld>
            <a:endParaRPr lang="en-US"/>
          </a:p>
        </p:txBody>
      </p:sp>
    </p:spTree>
    <p:extLst>
      <p:ext uri="{BB962C8B-B14F-4D97-AF65-F5344CB8AC3E}">
        <p14:creationId xmlns:p14="http://schemas.microsoft.com/office/powerpoint/2010/main" val="4154485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13</a:t>
            </a:fld>
            <a:endParaRPr lang="en-US"/>
          </a:p>
        </p:txBody>
      </p:sp>
    </p:spTree>
    <p:extLst>
      <p:ext uri="{BB962C8B-B14F-4D97-AF65-F5344CB8AC3E}">
        <p14:creationId xmlns:p14="http://schemas.microsoft.com/office/powerpoint/2010/main" val="1797571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14</a:t>
            </a:fld>
            <a:endParaRPr lang="en-US"/>
          </a:p>
        </p:txBody>
      </p:sp>
    </p:spTree>
    <p:extLst>
      <p:ext uri="{BB962C8B-B14F-4D97-AF65-F5344CB8AC3E}">
        <p14:creationId xmlns:p14="http://schemas.microsoft.com/office/powerpoint/2010/main" val="367429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15</a:t>
            </a:fld>
            <a:endParaRPr lang="en-US"/>
          </a:p>
        </p:txBody>
      </p:sp>
    </p:spTree>
    <p:extLst>
      <p:ext uri="{BB962C8B-B14F-4D97-AF65-F5344CB8AC3E}">
        <p14:creationId xmlns:p14="http://schemas.microsoft.com/office/powerpoint/2010/main" val="148871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There</a:t>
            </a:r>
            <a:r>
              <a:rPr lang="en-US" baseline="0"/>
              <a:t> are two kinds of sick leave, scheduled and unexpected</a:t>
            </a:r>
            <a:endParaRPr lang="en-US"/>
          </a:p>
          <a:p>
            <a:pPr defTabSz="933237">
              <a:defRPr/>
            </a:pPr>
            <a:endParaRPr lang="en-US"/>
          </a:p>
          <a:p>
            <a:pPr defTabSz="933237">
              <a:defRPr/>
            </a:pPr>
            <a:r>
              <a:rPr lang="en-US"/>
              <a:t>An employer may require a maximum of </a:t>
            </a:r>
            <a:r>
              <a:rPr lang="en-US" b="1"/>
              <a:t>7 days’ advance notice</a:t>
            </a:r>
            <a:r>
              <a:rPr lang="en-US"/>
              <a:t> for foreseeable use of earned sick leave</a:t>
            </a:r>
          </a:p>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16</a:t>
            </a:fld>
            <a:endParaRPr lang="en-US"/>
          </a:p>
        </p:txBody>
      </p:sp>
    </p:spTree>
    <p:extLst>
      <p:ext uri="{BB962C8B-B14F-4D97-AF65-F5344CB8AC3E}">
        <p14:creationId xmlns:p14="http://schemas.microsoft.com/office/powerpoint/2010/main" val="171629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b="1"/>
          </a:p>
        </p:txBody>
      </p:sp>
      <p:sp>
        <p:nvSpPr>
          <p:cNvPr id="4" name="Slide Number Placeholder 3"/>
          <p:cNvSpPr>
            <a:spLocks noGrp="1"/>
          </p:cNvSpPr>
          <p:nvPr>
            <p:ph type="sldNum" sz="quarter" idx="10"/>
          </p:nvPr>
        </p:nvSpPr>
        <p:spPr/>
        <p:txBody>
          <a:bodyPr/>
          <a:lstStyle/>
          <a:p>
            <a:fld id="{B134711C-2353-4BAB-BEFF-0A9FD4534103}" type="slidenum">
              <a:rPr lang="en-US" smtClean="0"/>
              <a:t>17</a:t>
            </a:fld>
            <a:endParaRPr lang="en-US"/>
          </a:p>
        </p:txBody>
      </p:sp>
    </p:spTree>
    <p:extLst>
      <p:ext uri="{BB962C8B-B14F-4D97-AF65-F5344CB8AC3E}">
        <p14:creationId xmlns:p14="http://schemas.microsoft.com/office/powerpoint/2010/main" val="77756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18</a:t>
            </a:fld>
            <a:endParaRPr lang="en-US"/>
          </a:p>
        </p:txBody>
      </p:sp>
    </p:spTree>
    <p:extLst>
      <p:ext uri="{BB962C8B-B14F-4D97-AF65-F5344CB8AC3E}">
        <p14:creationId xmlns:p14="http://schemas.microsoft.com/office/powerpoint/2010/main" val="3409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19</a:t>
            </a:fld>
            <a:endParaRPr lang="en-US"/>
          </a:p>
        </p:txBody>
      </p:sp>
    </p:spTree>
    <p:extLst>
      <p:ext uri="{BB962C8B-B14F-4D97-AF65-F5344CB8AC3E}">
        <p14:creationId xmlns:p14="http://schemas.microsoft.com/office/powerpoint/2010/main" val="351187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a:t>
            </a:fld>
            <a:endParaRPr lang="en-US"/>
          </a:p>
        </p:txBody>
      </p:sp>
    </p:spTree>
    <p:extLst>
      <p:ext uri="{BB962C8B-B14F-4D97-AF65-F5344CB8AC3E}">
        <p14:creationId xmlns:p14="http://schemas.microsoft.com/office/powerpoint/2010/main" val="3111539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20</a:t>
            </a:fld>
            <a:endParaRPr lang="en-US"/>
          </a:p>
        </p:txBody>
      </p:sp>
    </p:spTree>
    <p:extLst>
      <p:ext uri="{BB962C8B-B14F-4D97-AF65-F5344CB8AC3E}">
        <p14:creationId xmlns:p14="http://schemas.microsoft.com/office/powerpoint/2010/main" val="218744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21</a:t>
            </a:fld>
            <a:endParaRPr lang="en-US"/>
          </a:p>
        </p:txBody>
      </p:sp>
    </p:spTree>
    <p:extLst>
      <p:ext uri="{BB962C8B-B14F-4D97-AF65-F5344CB8AC3E}">
        <p14:creationId xmlns:p14="http://schemas.microsoft.com/office/powerpoint/2010/main" val="1944585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22</a:t>
            </a:fld>
            <a:endParaRPr lang="en-US"/>
          </a:p>
        </p:txBody>
      </p:sp>
    </p:spTree>
    <p:extLst>
      <p:ext uri="{BB962C8B-B14F-4D97-AF65-F5344CB8AC3E}">
        <p14:creationId xmlns:p14="http://schemas.microsoft.com/office/powerpoint/2010/main" val="65617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23</a:t>
            </a:fld>
            <a:endParaRPr lang="en-US"/>
          </a:p>
        </p:txBody>
      </p:sp>
    </p:spTree>
    <p:extLst>
      <p:ext uri="{BB962C8B-B14F-4D97-AF65-F5344CB8AC3E}">
        <p14:creationId xmlns:p14="http://schemas.microsoft.com/office/powerpoint/2010/main" val="3138150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24</a:t>
            </a:fld>
            <a:endParaRPr lang="en-US"/>
          </a:p>
        </p:txBody>
      </p:sp>
    </p:spTree>
    <p:extLst>
      <p:ext uri="{BB962C8B-B14F-4D97-AF65-F5344CB8AC3E}">
        <p14:creationId xmlns:p14="http://schemas.microsoft.com/office/powerpoint/2010/main" val="2258320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25</a:t>
            </a:fld>
            <a:endParaRPr lang="en-US"/>
          </a:p>
        </p:txBody>
      </p:sp>
    </p:spTree>
    <p:extLst>
      <p:ext uri="{BB962C8B-B14F-4D97-AF65-F5344CB8AC3E}">
        <p14:creationId xmlns:p14="http://schemas.microsoft.com/office/powerpoint/2010/main" val="2533110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26</a:t>
            </a:fld>
            <a:endParaRPr lang="en-US"/>
          </a:p>
        </p:txBody>
      </p:sp>
    </p:spTree>
    <p:extLst>
      <p:ext uri="{BB962C8B-B14F-4D97-AF65-F5344CB8AC3E}">
        <p14:creationId xmlns:p14="http://schemas.microsoft.com/office/powerpoint/2010/main" val="329634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27</a:t>
            </a:fld>
            <a:endParaRPr lang="en-US"/>
          </a:p>
        </p:txBody>
      </p:sp>
    </p:spTree>
    <p:extLst>
      <p:ext uri="{BB962C8B-B14F-4D97-AF65-F5344CB8AC3E}">
        <p14:creationId xmlns:p14="http://schemas.microsoft.com/office/powerpoint/2010/main" val="3252236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28</a:t>
            </a:fld>
            <a:endParaRPr lang="en-US"/>
          </a:p>
        </p:txBody>
      </p:sp>
    </p:spTree>
    <p:extLst>
      <p:ext uri="{BB962C8B-B14F-4D97-AF65-F5344CB8AC3E}">
        <p14:creationId xmlns:p14="http://schemas.microsoft.com/office/powerpoint/2010/main" val="1597153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29</a:t>
            </a:fld>
            <a:endParaRPr lang="en-US"/>
          </a:p>
        </p:txBody>
      </p:sp>
    </p:spTree>
    <p:extLst>
      <p:ext uri="{BB962C8B-B14F-4D97-AF65-F5344CB8AC3E}">
        <p14:creationId xmlns:p14="http://schemas.microsoft.com/office/powerpoint/2010/main" val="197430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3</a:t>
            </a:fld>
            <a:endParaRPr lang="en-US"/>
          </a:p>
        </p:txBody>
      </p:sp>
    </p:spTree>
    <p:extLst>
      <p:ext uri="{BB962C8B-B14F-4D97-AF65-F5344CB8AC3E}">
        <p14:creationId xmlns:p14="http://schemas.microsoft.com/office/powerpoint/2010/main" val="259921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30</a:t>
            </a:fld>
            <a:endParaRPr lang="en-US"/>
          </a:p>
        </p:txBody>
      </p:sp>
    </p:spTree>
    <p:extLst>
      <p:ext uri="{BB962C8B-B14F-4D97-AF65-F5344CB8AC3E}">
        <p14:creationId xmlns:p14="http://schemas.microsoft.com/office/powerpoint/2010/main" val="1193127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31</a:t>
            </a:fld>
            <a:endParaRPr lang="en-US"/>
          </a:p>
        </p:txBody>
      </p:sp>
    </p:spTree>
    <p:extLst>
      <p:ext uri="{BB962C8B-B14F-4D97-AF65-F5344CB8AC3E}">
        <p14:creationId xmlns:p14="http://schemas.microsoft.com/office/powerpoint/2010/main" val="3195026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32</a:t>
            </a:fld>
            <a:endParaRPr lang="en-US"/>
          </a:p>
        </p:txBody>
      </p:sp>
    </p:spTree>
    <p:extLst>
      <p:ext uri="{BB962C8B-B14F-4D97-AF65-F5344CB8AC3E}">
        <p14:creationId xmlns:p14="http://schemas.microsoft.com/office/powerpoint/2010/main" val="1033728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33</a:t>
            </a:fld>
            <a:endParaRPr lang="en-US"/>
          </a:p>
        </p:txBody>
      </p:sp>
    </p:spTree>
    <p:extLst>
      <p:ext uri="{BB962C8B-B14F-4D97-AF65-F5344CB8AC3E}">
        <p14:creationId xmlns:p14="http://schemas.microsoft.com/office/powerpoint/2010/main" val="395417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4</a:t>
            </a:fld>
            <a:endParaRPr lang="en-US"/>
          </a:p>
        </p:txBody>
      </p:sp>
    </p:spTree>
    <p:extLst>
      <p:ext uri="{BB962C8B-B14F-4D97-AF65-F5344CB8AC3E}">
        <p14:creationId xmlns:p14="http://schemas.microsoft.com/office/powerpoint/2010/main" val="217270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5</a:t>
            </a:fld>
            <a:endParaRPr lang="en-US"/>
          </a:p>
        </p:txBody>
      </p:sp>
    </p:spTree>
    <p:extLst>
      <p:ext uri="{BB962C8B-B14F-4D97-AF65-F5344CB8AC3E}">
        <p14:creationId xmlns:p14="http://schemas.microsoft.com/office/powerpoint/2010/main" val="23315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6</a:t>
            </a:fld>
            <a:endParaRPr lang="en-US"/>
          </a:p>
        </p:txBody>
      </p:sp>
    </p:spTree>
    <p:extLst>
      <p:ext uri="{BB962C8B-B14F-4D97-AF65-F5344CB8AC3E}">
        <p14:creationId xmlns:p14="http://schemas.microsoft.com/office/powerpoint/2010/main" val="356249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5"/>
              </a:spcAft>
            </a:pPr>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7</a:t>
            </a:fld>
            <a:endParaRPr lang="en-US"/>
          </a:p>
        </p:txBody>
      </p:sp>
    </p:spTree>
    <p:extLst>
      <p:ext uri="{BB962C8B-B14F-4D97-AF65-F5344CB8AC3E}">
        <p14:creationId xmlns:p14="http://schemas.microsoft.com/office/powerpoint/2010/main" val="228159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5"/>
              </a:spcAft>
            </a:pPr>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8</a:t>
            </a:fld>
            <a:endParaRPr lang="en-US"/>
          </a:p>
        </p:txBody>
      </p:sp>
    </p:spTree>
    <p:extLst>
      <p:ext uri="{BB962C8B-B14F-4D97-AF65-F5344CB8AC3E}">
        <p14:creationId xmlns:p14="http://schemas.microsoft.com/office/powerpoint/2010/main" val="106736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4711C-2353-4BAB-BEFF-0A9FD4534103}" type="slidenum">
              <a:rPr lang="en-US" smtClean="0"/>
              <a:t>9</a:t>
            </a:fld>
            <a:endParaRPr lang="en-US"/>
          </a:p>
        </p:txBody>
      </p:sp>
    </p:spTree>
    <p:extLst>
      <p:ext uri="{BB962C8B-B14F-4D97-AF65-F5344CB8AC3E}">
        <p14:creationId xmlns:p14="http://schemas.microsoft.com/office/powerpoint/2010/main" val="227436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ED811-2A65-4C94-8763-57B77E0A03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30549290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ED811-2A65-4C94-8763-57B77E0A03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8812616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ED811-2A65-4C94-8763-57B77E0A03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16255101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ED811-2A65-4C94-8763-57B77E0A03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42116251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ED811-2A65-4C94-8763-57B77E0A0396}"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8217937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ED811-2A65-4C94-8763-57B77E0A039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19732268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ED811-2A65-4C94-8763-57B77E0A0396}"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31634478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ED811-2A65-4C94-8763-57B77E0A0396}"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3160036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ED811-2A65-4C94-8763-57B77E0A0396}"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33671409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ED811-2A65-4C94-8763-57B77E0A039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19486299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ED811-2A65-4C94-8763-57B77E0A0396}"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6B699-7937-4277-9654-ED34CA3A3B4F}" type="slidenum">
              <a:rPr lang="en-US" smtClean="0"/>
              <a:t>‹#›</a:t>
            </a:fld>
            <a:endParaRPr lang="en-US"/>
          </a:p>
        </p:txBody>
      </p:sp>
    </p:spTree>
    <p:extLst>
      <p:ext uri="{BB962C8B-B14F-4D97-AF65-F5344CB8AC3E}">
        <p14:creationId xmlns:p14="http://schemas.microsoft.com/office/powerpoint/2010/main" val="34778200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ED811-2A65-4C94-8763-57B77E0A0396}"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6B699-7937-4277-9654-ED34CA3A3B4F}" type="slidenum">
              <a:rPr lang="en-US" smtClean="0"/>
              <a:t>‹#›</a:t>
            </a:fld>
            <a:endParaRPr lang="en-US"/>
          </a:p>
        </p:txBody>
      </p:sp>
    </p:spTree>
    <p:extLst>
      <p:ext uri="{BB962C8B-B14F-4D97-AF65-F5344CB8AC3E}">
        <p14:creationId xmlns:p14="http://schemas.microsoft.com/office/powerpoint/2010/main" val="2620013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nj.gov/labor/wageandhour/claims-appeals-investigations/file/" TargetMode="Externa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wage.hour@dol.nj.gov" TargetMode="External"/><Relationship Id="rId5" Type="http://schemas.openxmlformats.org/officeDocument/2006/relationships/hyperlink" Target="mailto:farms@dol.nj.gov" TargetMode="Externa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nj.gov/labor/worker-protections/myworkrights/retaliation.shtml" TargetMode="External"/><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02778" y="5257825"/>
            <a:ext cx="5334000" cy="1237921"/>
          </a:xfrm>
        </p:spPr>
        <p:txBody>
          <a:bodyPr>
            <a:normAutofit fontScale="92500" lnSpcReduction="20000"/>
          </a:bodyPr>
          <a:lstStyle/>
          <a:p>
            <a:pPr algn="l"/>
            <a:endParaRPr lang="en-US"/>
          </a:p>
          <a:p>
            <a:pPr algn="l"/>
            <a:r>
              <a:rPr lang="en-US" sz="3200">
                <a:solidFill>
                  <a:srgbClr val="00879A"/>
                </a:solidFill>
                <a:latin typeface="Arial" panose="020B0604020202020204" pitchFamily="34" charset="0"/>
                <a:cs typeface="Arial" panose="020B0604020202020204" pitchFamily="34" charset="0"/>
              </a:rPr>
              <a:t>Understanding New Jersey’s </a:t>
            </a:r>
          </a:p>
          <a:p>
            <a:pPr algn="l"/>
            <a:r>
              <a:rPr lang="en-US" sz="3200" b="1">
                <a:solidFill>
                  <a:srgbClr val="00879A"/>
                </a:solidFill>
                <a:latin typeface="Arial" panose="020B0604020202020204" pitchFamily="34" charset="0"/>
                <a:cs typeface="Arial" panose="020B0604020202020204" pitchFamily="34" charset="0"/>
              </a:rPr>
              <a:t>Earned Sick Leave </a:t>
            </a:r>
            <a:r>
              <a:rPr lang="en-US" sz="3200">
                <a:solidFill>
                  <a:srgbClr val="00879A"/>
                </a:solidFill>
                <a:latin typeface="Arial" panose="020B0604020202020204" pitchFamily="34" charset="0"/>
                <a:cs typeface="Arial" panose="020B0604020202020204" pitchFamily="34" charset="0"/>
              </a:rPr>
              <a:t>Law</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461" y="415638"/>
            <a:ext cx="11329758" cy="4450976"/>
          </a:xfrm>
          <a:prstGeom prst="rect">
            <a:avLst/>
          </a:prstGeom>
        </p:spPr>
      </p:pic>
    </p:spTree>
    <p:extLst>
      <p:ext uri="{BB962C8B-B14F-4D97-AF65-F5344CB8AC3E}">
        <p14:creationId xmlns:p14="http://schemas.microsoft.com/office/powerpoint/2010/main" val="25063192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Who is </a:t>
            </a:r>
            <a:r>
              <a:rPr lang="en-US" sz="6000">
                <a:solidFill>
                  <a:srgbClr val="EC0089"/>
                </a:solidFill>
                <a:latin typeface="Franklin Gothic Demi Cond" panose="020B0706030402020204" pitchFamily="34" charset="0"/>
              </a:rPr>
              <a:t>Not</a:t>
            </a:r>
            <a:r>
              <a:rPr lang="en-US" sz="6000">
                <a:solidFill>
                  <a:schemeClr val="tx1">
                    <a:lumMod val="65000"/>
                    <a:lumOff val="35000"/>
                  </a:schemeClr>
                </a:solidFill>
                <a:latin typeface="Franklin Gothic Demi Cond" panose="020B0706030402020204" pitchFamily="34" charset="0"/>
              </a:rPr>
              <a:t> Covered?</a:t>
            </a:r>
          </a:p>
        </p:txBody>
      </p:sp>
      <p:sp>
        <p:nvSpPr>
          <p:cNvPr id="3" name="Content Placeholder 2"/>
          <p:cNvSpPr>
            <a:spLocks noGrp="1"/>
          </p:cNvSpPr>
          <p:nvPr>
            <p:ph idx="1"/>
          </p:nvPr>
        </p:nvSpPr>
        <p:spPr>
          <a:xfrm>
            <a:off x="1021976" y="1825625"/>
            <a:ext cx="7382436" cy="4351338"/>
          </a:xfrm>
        </p:spPr>
        <p:txBody>
          <a:bodyPr/>
          <a:lstStyle/>
          <a:p>
            <a:pPr marL="0" indent="0">
              <a:buNone/>
            </a:pPr>
            <a:r>
              <a:rPr lang="en-US">
                <a:solidFill>
                  <a:schemeClr val="tx1">
                    <a:lumMod val="75000"/>
                    <a:lumOff val="25000"/>
                  </a:schemeClr>
                </a:solidFill>
                <a:latin typeface="Arial" panose="020B0604020202020204" pitchFamily="34" charset="0"/>
                <a:cs typeface="Arial" panose="020B0604020202020204" pitchFamily="34" charset="0"/>
              </a:rPr>
              <a:t>The following people </a:t>
            </a:r>
            <a:r>
              <a:rPr lang="en-US">
                <a:solidFill>
                  <a:srgbClr val="EC0089"/>
                </a:solidFill>
                <a:latin typeface="Arial" panose="020B0604020202020204" pitchFamily="34" charset="0"/>
                <a:cs typeface="Arial" panose="020B0604020202020204" pitchFamily="34" charset="0"/>
              </a:rPr>
              <a:t>will not </a:t>
            </a:r>
            <a:r>
              <a:rPr lang="en-US">
                <a:solidFill>
                  <a:schemeClr val="tx1">
                    <a:lumMod val="75000"/>
                    <a:lumOff val="25000"/>
                  </a:schemeClr>
                </a:solidFill>
                <a:latin typeface="Arial" panose="020B0604020202020204" pitchFamily="34" charset="0"/>
                <a:cs typeface="Arial" panose="020B0604020202020204" pitchFamily="34" charset="0"/>
              </a:rPr>
              <a:t>receive sick leave under this law: </a:t>
            </a:r>
          </a:p>
          <a:p>
            <a:r>
              <a:rPr lang="en-US">
                <a:solidFill>
                  <a:schemeClr val="tx1">
                    <a:lumMod val="75000"/>
                    <a:lumOff val="25000"/>
                  </a:schemeClr>
                </a:solidFill>
                <a:latin typeface="Arial" panose="020B0604020202020204" pitchFamily="34" charset="0"/>
                <a:cs typeface="Arial" panose="020B0604020202020204" pitchFamily="34" charset="0"/>
              </a:rPr>
              <a:t>Union construction workers under a collective bargaining agreement</a:t>
            </a:r>
          </a:p>
          <a:p>
            <a:r>
              <a:rPr lang="en-US">
                <a:solidFill>
                  <a:schemeClr val="tx1">
                    <a:lumMod val="75000"/>
                    <a:lumOff val="25000"/>
                  </a:schemeClr>
                </a:solidFill>
                <a:latin typeface="Arial" panose="020B0604020202020204" pitchFamily="34" charset="0"/>
                <a:cs typeface="Arial" panose="020B0604020202020204" pitchFamily="34" charset="0"/>
              </a:rPr>
              <a:t>Most per diem healthcare workers</a:t>
            </a:r>
          </a:p>
          <a:p>
            <a:r>
              <a:rPr lang="en-US">
                <a:solidFill>
                  <a:schemeClr val="tx1">
                    <a:lumMod val="75000"/>
                    <a:lumOff val="25000"/>
                  </a:schemeClr>
                </a:solidFill>
                <a:latin typeface="Arial" panose="020B0604020202020204" pitchFamily="34" charset="0"/>
                <a:cs typeface="Arial" panose="020B0604020202020204" pitchFamily="34" charset="0"/>
              </a:rPr>
              <a:t>Public employees who are provided sick leave with full pay pursuant to any state law, rule or regulation</a:t>
            </a:r>
          </a:p>
          <a:p>
            <a:r>
              <a:rPr lang="en-US">
                <a:solidFill>
                  <a:schemeClr val="tx1">
                    <a:lumMod val="75000"/>
                    <a:lumOff val="25000"/>
                  </a:schemeClr>
                </a:solidFill>
                <a:latin typeface="Arial" panose="020B0604020202020204" pitchFamily="34" charset="0"/>
                <a:cs typeface="Arial" panose="020B0604020202020204" pitchFamily="34" charset="0"/>
              </a:rPr>
              <a:t>Independent contractors (1099)</a:t>
            </a:r>
          </a:p>
          <a:p>
            <a:endParaRPr lang="en-US"/>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Tree>
    <p:extLst>
      <p:ext uri="{BB962C8B-B14F-4D97-AF65-F5344CB8AC3E}">
        <p14:creationId xmlns:p14="http://schemas.microsoft.com/office/powerpoint/2010/main" val="35568566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Collective Bargaining Agreement</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7382436" cy="4351338"/>
          </a:xfrm>
        </p:spPr>
        <p:txBody>
          <a:bodyPr/>
          <a:lstStyle/>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For employees with an existing collective bargaining agreement (CBA) in effect on October 29, 2018, no provision of the law shall apply until the expiration of the CBA</a:t>
            </a:r>
          </a:p>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Non-bargaining unit employees are still covered</a:t>
            </a:r>
          </a:p>
          <a:p>
            <a:endParaRPr lang="en-US"/>
          </a:p>
        </p:txBody>
      </p:sp>
    </p:spTree>
    <p:extLst>
      <p:ext uri="{BB962C8B-B14F-4D97-AF65-F5344CB8AC3E}">
        <p14:creationId xmlns:p14="http://schemas.microsoft.com/office/powerpoint/2010/main" val="42915491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6858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5703614"/>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Notice of Employee Rights</a:t>
            </a:r>
          </a:p>
        </p:txBody>
      </p:sp>
      <p:sp>
        <p:nvSpPr>
          <p:cNvPr id="3" name="Content Placeholder 2"/>
          <p:cNvSpPr>
            <a:spLocks noGrp="1"/>
          </p:cNvSpPr>
          <p:nvPr>
            <p:ph idx="1"/>
          </p:nvPr>
        </p:nvSpPr>
        <p:spPr>
          <a:xfrm>
            <a:off x="1021976" y="365125"/>
            <a:ext cx="4881283" cy="5811838"/>
          </a:xfrm>
        </p:spPr>
        <p:txBody>
          <a:bodyPr/>
          <a:lstStyle/>
          <a:p>
            <a:pPr marL="0" indent="0">
              <a:buNone/>
            </a:pPr>
            <a:r>
              <a:rPr lang="en-US">
                <a:solidFill>
                  <a:schemeClr val="tx1">
                    <a:lumMod val="75000"/>
                    <a:lumOff val="25000"/>
                  </a:schemeClr>
                </a:solidFill>
                <a:latin typeface="Arial" panose="020B0604020202020204" pitchFamily="34" charset="0"/>
                <a:cs typeface="Arial" panose="020B0604020202020204" pitchFamily="34" charset="0"/>
              </a:rPr>
              <a:t>A Notice of Employee Rights is </a:t>
            </a:r>
            <a:r>
              <a:rPr lang="en-US">
                <a:solidFill>
                  <a:srgbClr val="EC0089"/>
                </a:solidFill>
                <a:latin typeface="Arial" panose="020B0604020202020204" pitchFamily="34" charset="0"/>
                <a:cs typeface="Arial" panose="020B0604020202020204" pitchFamily="34" charset="0"/>
              </a:rPr>
              <a:t>required</a:t>
            </a:r>
            <a:r>
              <a:rPr lang="en-US">
                <a:solidFill>
                  <a:schemeClr val="tx1">
                    <a:lumMod val="75000"/>
                    <a:lumOff val="25000"/>
                  </a:schemeClr>
                </a:solidFill>
                <a:latin typeface="Arial" panose="020B0604020202020204" pitchFamily="34" charset="0"/>
                <a:cs typeface="Arial" panose="020B0604020202020204" pitchFamily="34" charset="0"/>
              </a:rPr>
              <a:t> to be posted in the workplace. </a:t>
            </a:r>
          </a:p>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1989">
            <a:off x="9053616" y="600185"/>
            <a:ext cx="3243186" cy="5341717"/>
          </a:xfrm>
          <a:prstGeom prst="rect">
            <a:avLst/>
          </a:prstGeom>
          <a:effectLst>
            <a:outerShdw blurRad="76200" dist="38100" dir="5400000" sx="102000" sy="102000" algn="t" rotWithShape="0">
              <a:prstClr val="black">
                <a:alpha val="40000"/>
              </a:prst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06310">
            <a:off x="6538276" y="190451"/>
            <a:ext cx="3231645" cy="5322710"/>
          </a:xfrm>
          <a:prstGeom prst="rect">
            <a:avLst/>
          </a:prstGeom>
          <a:effectLst>
            <a:outerShdw blurRad="76200" dist="38100" dir="5400000" sx="102000" sy="102000" algn="t" rotWithShape="0">
              <a:prstClr val="black">
                <a:alpha val="40000"/>
              </a:prstClr>
            </a:outerShdw>
          </a:effectLst>
        </p:spPr>
      </p:pic>
      <p:pic>
        <p:nvPicPr>
          <p:cNvPr id="10" name="Graphic 2">
            <a:extLst>
              <a:ext uri="{FF2B5EF4-FFF2-40B4-BE49-F238E27FC236}">
                <a16:creationId xmlns:a16="http://schemas.microsoft.com/office/drawing/2014/main" id="{D4DB565D-8A45-7D4C-A545-3E43D7CCAC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099545" y="3059205"/>
            <a:ext cx="6857999" cy="739591"/>
          </a:xfrm>
          <a:prstGeom prst="rect">
            <a:avLst/>
          </a:prstGeom>
        </p:spPr>
      </p:pic>
    </p:spTree>
    <p:extLst>
      <p:ext uri="{BB962C8B-B14F-4D97-AF65-F5344CB8AC3E}">
        <p14:creationId xmlns:p14="http://schemas.microsoft.com/office/powerpoint/2010/main" val="31262810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How Does Sick Leave Accrue?</a:t>
            </a:r>
          </a:p>
        </p:txBody>
      </p:sp>
      <p:sp>
        <p:nvSpPr>
          <p:cNvPr id="3" name="Content Placeholder 2"/>
          <p:cNvSpPr>
            <a:spLocks noGrp="1"/>
          </p:cNvSpPr>
          <p:nvPr>
            <p:ph idx="1"/>
          </p:nvPr>
        </p:nvSpPr>
        <p:spPr>
          <a:xfrm>
            <a:off x="1021975" y="1825625"/>
            <a:ext cx="7530353" cy="4351338"/>
          </a:xfrm>
        </p:spPr>
        <p:txBody>
          <a:bodyPr/>
          <a:lstStyle/>
          <a:p>
            <a:r>
              <a:rPr lang="en-US">
                <a:solidFill>
                  <a:schemeClr val="tx1">
                    <a:lumMod val="75000"/>
                    <a:lumOff val="25000"/>
                  </a:schemeClr>
                </a:solidFill>
                <a:latin typeface="Arial" panose="020B0604020202020204" pitchFamily="34" charset="0"/>
                <a:cs typeface="Arial" panose="020B0604020202020204" pitchFamily="34" charset="0"/>
              </a:rPr>
              <a:t>1 hour is accrued for every 30 hours worked </a:t>
            </a:r>
            <a:r>
              <a:rPr lang="en-US" b="1">
                <a:solidFill>
                  <a:schemeClr val="tx1">
                    <a:lumMod val="75000"/>
                    <a:lumOff val="25000"/>
                  </a:schemeClr>
                </a:solidFill>
                <a:latin typeface="Arial" panose="020B0604020202020204" pitchFamily="34" charset="0"/>
                <a:cs typeface="Arial" panose="020B0604020202020204" pitchFamily="34" charset="0"/>
              </a:rPr>
              <a:t>-or- </a:t>
            </a:r>
            <a:r>
              <a:rPr lang="en-US">
                <a:solidFill>
                  <a:schemeClr val="tx1">
                    <a:lumMod val="75000"/>
                    <a:lumOff val="25000"/>
                  </a:schemeClr>
                </a:solidFill>
                <a:latin typeface="Arial" panose="020B0604020202020204" pitchFamily="34" charset="0"/>
                <a:cs typeface="Arial" panose="020B0604020202020204" pitchFamily="34" charset="0"/>
              </a:rPr>
              <a:t>employer has the option to provide a lump sum/advance</a:t>
            </a:r>
          </a:p>
          <a:p>
            <a:r>
              <a:rPr lang="en-US">
                <a:solidFill>
                  <a:schemeClr val="tx1">
                    <a:lumMod val="75000"/>
                    <a:lumOff val="25000"/>
                  </a:schemeClr>
                </a:solidFill>
                <a:latin typeface="Arial" panose="020B0604020202020204" pitchFamily="34" charset="0"/>
                <a:cs typeface="Arial" panose="020B0604020202020204" pitchFamily="34" charset="0"/>
              </a:rPr>
              <a:t>Employer can limit usage to 40 hours per benefit year. </a:t>
            </a:r>
          </a:p>
          <a:p>
            <a:endParaRPr lang="en-US"/>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Tree>
    <p:extLst>
      <p:ext uri="{BB962C8B-B14F-4D97-AF65-F5344CB8AC3E}">
        <p14:creationId xmlns:p14="http://schemas.microsoft.com/office/powerpoint/2010/main" val="10121286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When Can I Use Earned Sick Time?</a:t>
            </a:r>
          </a:p>
        </p:txBody>
      </p:sp>
      <p:sp>
        <p:nvSpPr>
          <p:cNvPr id="3" name="Content Placeholder 2"/>
          <p:cNvSpPr>
            <a:spLocks noGrp="1"/>
          </p:cNvSpPr>
          <p:nvPr>
            <p:ph idx="1"/>
          </p:nvPr>
        </p:nvSpPr>
        <p:spPr>
          <a:xfrm>
            <a:off x="1021975" y="1825625"/>
            <a:ext cx="7530353" cy="4351338"/>
          </a:xfrm>
        </p:spPr>
        <p:txBody>
          <a:bodyPr/>
          <a:lstStyle/>
          <a:p>
            <a:r>
              <a:rPr lang="en-US">
                <a:solidFill>
                  <a:schemeClr val="tx1">
                    <a:lumMod val="75000"/>
                    <a:lumOff val="25000"/>
                  </a:schemeClr>
                </a:solidFill>
                <a:latin typeface="Arial" panose="020B0604020202020204" pitchFamily="34" charset="0"/>
                <a:cs typeface="Arial" panose="020B0604020202020204" pitchFamily="34" charset="0"/>
              </a:rPr>
              <a:t>To care for yourself and family</a:t>
            </a:r>
          </a:p>
          <a:p>
            <a:r>
              <a:rPr lang="en-US">
                <a:solidFill>
                  <a:schemeClr val="tx1">
                    <a:lumMod val="75000"/>
                    <a:lumOff val="25000"/>
                  </a:schemeClr>
                </a:solidFill>
                <a:latin typeface="Arial" panose="020B0604020202020204" pitchFamily="34" charset="0"/>
                <a:cs typeface="Arial" panose="020B0604020202020204" pitchFamily="34" charset="0"/>
              </a:rPr>
              <a:t>Physical and mental health or injury, or wellness care</a:t>
            </a:r>
          </a:p>
          <a:p>
            <a:r>
              <a:rPr lang="en-US">
                <a:solidFill>
                  <a:schemeClr val="tx1">
                    <a:lumMod val="75000"/>
                    <a:lumOff val="25000"/>
                  </a:schemeClr>
                </a:solidFill>
                <a:latin typeface="Arial" panose="020B0604020202020204" pitchFamily="34" charset="0"/>
                <a:cs typeface="Arial" panose="020B0604020202020204" pitchFamily="34" charset="0"/>
              </a:rPr>
              <a:t>To get the COVID-19 vaccine and/or recover from side effects</a:t>
            </a:r>
          </a:p>
          <a:p>
            <a:r>
              <a:rPr lang="en-US">
                <a:solidFill>
                  <a:schemeClr val="tx1">
                    <a:lumMod val="75000"/>
                    <a:lumOff val="25000"/>
                  </a:schemeClr>
                </a:solidFill>
                <a:latin typeface="Arial" panose="020B0604020202020204" pitchFamily="34" charset="0"/>
                <a:cs typeface="Arial" panose="020B0604020202020204" pitchFamily="34" charset="0"/>
              </a:rPr>
              <a:t>Domestic or sexual violence </a:t>
            </a:r>
          </a:p>
          <a:p>
            <a:r>
              <a:rPr lang="en-US">
                <a:solidFill>
                  <a:schemeClr val="tx1">
                    <a:lumMod val="75000"/>
                    <a:lumOff val="25000"/>
                  </a:schemeClr>
                </a:solidFill>
                <a:latin typeface="Arial" panose="020B0604020202020204" pitchFamily="34" charset="0"/>
                <a:cs typeface="Arial" panose="020B0604020202020204" pitchFamily="34" charset="0"/>
              </a:rPr>
              <a:t>School meetings for your child</a:t>
            </a:r>
          </a:p>
          <a:p>
            <a:r>
              <a:rPr lang="en-US">
                <a:solidFill>
                  <a:schemeClr val="tx1">
                    <a:lumMod val="75000"/>
                    <a:lumOff val="25000"/>
                  </a:schemeClr>
                </a:solidFill>
                <a:latin typeface="Arial" panose="020B0604020202020204" pitchFamily="34" charset="0"/>
                <a:cs typeface="Arial" panose="020B0604020202020204" pitchFamily="34" charset="0"/>
              </a:rPr>
              <a:t>Public health emergencies that closed work, or the school or place of care of child</a:t>
            </a:r>
          </a:p>
          <a:p>
            <a:endParaRPr lang="en-US"/>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Tree>
    <p:extLst>
      <p:ext uri="{BB962C8B-B14F-4D97-AF65-F5344CB8AC3E}">
        <p14:creationId xmlns:p14="http://schemas.microsoft.com/office/powerpoint/2010/main" val="13348264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What is the Definition of “Family”?</a:t>
            </a:r>
          </a:p>
        </p:txBody>
      </p:sp>
      <p:sp>
        <p:nvSpPr>
          <p:cNvPr id="3" name="Content Placeholder 2"/>
          <p:cNvSpPr>
            <a:spLocks noGrp="1"/>
          </p:cNvSpPr>
          <p:nvPr>
            <p:ph idx="1"/>
          </p:nvPr>
        </p:nvSpPr>
        <p:spPr>
          <a:xfrm>
            <a:off x="1021975" y="1825625"/>
            <a:ext cx="5325037" cy="4351338"/>
          </a:xfrm>
        </p:spPr>
        <p:txBody>
          <a:bodyPr/>
          <a:lstStyle/>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Child (biological, adopted, or foster child; stepchild; legal ward; child of a domestic partner or civil union partner)</a:t>
            </a:r>
          </a:p>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Grandchild</a:t>
            </a:r>
          </a:p>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Sibling</a:t>
            </a:r>
          </a:p>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Spouse</a:t>
            </a:r>
          </a:p>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Domestic partner or civil union partner</a:t>
            </a:r>
          </a:p>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Parent</a:t>
            </a:r>
          </a:p>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Grandparent</a:t>
            </a:r>
          </a:p>
          <a:p>
            <a:pPr>
              <a:lnSpc>
                <a:spcPct val="100000"/>
              </a:lnSpc>
              <a:spcBef>
                <a:spcPts val="0"/>
              </a:spcBef>
            </a:pPr>
            <a:endParaRPr lang="en-US" sz="2400">
              <a:solidFill>
                <a:prstClr val="black"/>
              </a:solidFill>
            </a:endParaRPr>
          </a:p>
          <a:p>
            <a:pPr marL="0" indent="0">
              <a:lnSpc>
                <a:spcPct val="100000"/>
              </a:lnSpc>
              <a:spcBef>
                <a:spcPts val="0"/>
              </a:spcBef>
              <a:buNone/>
            </a:pPr>
            <a:endParaRPr lang="en-US" sz="2400">
              <a:solidFill>
                <a:prstClr val="black"/>
              </a:solidFill>
            </a:endParaRPr>
          </a:p>
          <a:p>
            <a:endParaRPr lang="en-US"/>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
        <p:nvSpPr>
          <p:cNvPr id="7" name="Content Placeholder 2"/>
          <p:cNvSpPr txBox="1">
            <a:spLocks/>
          </p:cNvSpPr>
          <p:nvPr/>
        </p:nvSpPr>
        <p:spPr>
          <a:xfrm>
            <a:off x="6548718" y="1825625"/>
            <a:ext cx="52981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Spouse, domestic partner, or civil union partner of an employee’s parent or grandparent</a:t>
            </a:r>
          </a:p>
          <a:p>
            <a:pPr>
              <a:lnSpc>
                <a:spcPct val="100000"/>
              </a:lnSpc>
              <a:spcBef>
                <a:spcPts val="0"/>
              </a:spcBef>
            </a:pPr>
            <a:r>
              <a:rPr lang="en-US" sz="2200">
                <a:solidFill>
                  <a:prstClr val="black"/>
                </a:solidFill>
                <a:latin typeface="Arial" panose="020B0604020202020204" pitchFamily="34" charset="0"/>
                <a:cs typeface="Arial" panose="020B0604020202020204" pitchFamily="34" charset="0"/>
              </a:rPr>
              <a:t>Sibling of an employee’s spouse, domestic partner, or civil union partner</a:t>
            </a:r>
          </a:p>
          <a:p>
            <a:pPr marL="0" indent="0">
              <a:lnSpc>
                <a:spcPct val="100000"/>
              </a:lnSpc>
              <a:spcBef>
                <a:spcPts val="0"/>
              </a:spcBef>
              <a:buNone/>
            </a:pPr>
            <a:endParaRPr lang="en-US" sz="2200">
              <a:solidFill>
                <a:prstClr val="black"/>
              </a:solidFill>
              <a:latin typeface="Arial" panose="020B0604020202020204" pitchFamily="34" charset="0"/>
              <a:cs typeface="Arial" panose="020B0604020202020204" pitchFamily="34" charset="0"/>
            </a:endParaRPr>
          </a:p>
          <a:p>
            <a:pPr>
              <a:lnSpc>
                <a:spcPct val="100000"/>
              </a:lnSpc>
              <a:spcBef>
                <a:spcPts val="0"/>
              </a:spcBef>
            </a:pPr>
            <a:r>
              <a:rPr lang="en-US" sz="2400">
                <a:solidFill>
                  <a:srgbClr val="EC0089"/>
                </a:solidFill>
                <a:latin typeface="Arial" panose="020B0604020202020204" pitchFamily="34" charset="0"/>
                <a:cs typeface="Arial" panose="020B0604020202020204" pitchFamily="34" charset="0"/>
              </a:rPr>
              <a:t>Any individual related by blood to the employee</a:t>
            </a:r>
          </a:p>
          <a:p>
            <a:pPr>
              <a:lnSpc>
                <a:spcPct val="100000"/>
              </a:lnSpc>
              <a:spcBef>
                <a:spcPts val="0"/>
              </a:spcBef>
            </a:pPr>
            <a:r>
              <a:rPr lang="en-US" sz="2400">
                <a:solidFill>
                  <a:srgbClr val="EC0089"/>
                </a:solidFill>
                <a:latin typeface="Arial" panose="020B0604020202020204" pitchFamily="34" charset="0"/>
                <a:cs typeface="Arial" panose="020B0604020202020204" pitchFamily="34" charset="0"/>
              </a:rPr>
              <a:t>Any individual whose close association is the equivalent of family</a:t>
            </a:r>
          </a:p>
          <a:p>
            <a:endParaRPr lang="en-US"/>
          </a:p>
        </p:txBody>
      </p:sp>
    </p:spTree>
    <p:extLst>
      <p:ext uri="{BB962C8B-B14F-4D97-AF65-F5344CB8AC3E}">
        <p14:creationId xmlns:p14="http://schemas.microsoft.com/office/powerpoint/2010/main" val="40243943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Planned Sick Leave</a:t>
            </a:r>
          </a:p>
        </p:txBody>
      </p:sp>
      <p:sp>
        <p:nvSpPr>
          <p:cNvPr id="3" name="Content Placeholder 2"/>
          <p:cNvSpPr>
            <a:spLocks noGrp="1"/>
          </p:cNvSpPr>
          <p:nvPr>
            <p:ph idx="1"/>
          </p:nvPr>
        </p:nvSpPr>
        <p:spPr>
          <a:xfrm>
            <a:off x="1021976" y="1825625"/>
            <a:ext cx="6199096" cy="4351338"/>
          </a:xfrm>
        </p:spPr>
        <p:txBody>
          <a:bodyPr>
            <a:normAutofit/>
          </a:bodyPr>
          <a:lstStyle/>
          <a:p>
            <a:pPr>
              <a:lnSpc>
                <a:spcPct val="100000"/>
              </a:lnSpc>
              <a:spcBef>
                <a:spcPts val="0"/>
              </a:spcBef>
            </a:pPr>
            <a:r>
              <a:rPr lang="en-US">
                <a:solidFill>
                  <a:prstClr val="black"/>
                </a:solidFill>
                <a:latin typeface="Arial" panose="020B0604020202020204" pitchFamily="34" charset="0"/>
                <a:cs typeface="Arial" panose="020B0604020202020204" pitchFamily="34" charset="0"/>
              </a:rPr>
              <a:t>When employee has planned to use sick leave (for example: doctor’s appointment for wellness care)</a:t>
            </a:r>
          </a:p>
          <a:p>
            <a:pPr>
              <a:lnSpc>
                <a:spcPct val="100000"/>
              </a:lnSpc>
              <a:spcBef>
                <a:spcPts val="0"/>
              </a:spcBef>
            </a:pPr>
            <a:r>
              <a:rPr lang="en-US">
                <a:solidFill>
                  <a:prstClr val="black"/>
                </a:solidFill>
                <a:latin typeface="Arial" panose="020B0604020202020204" pitchFamily="34" charset="0"/>
                <a:cs typeface="Arial" panose="020B0604020202020204" pitchFamily="34" charset="0"/>
              </a:rPr>
              <a:t>Employer may require 7 days’ advance notice</a:t>
            </a:r>
          </a:p>
          <a:p>
            <a:pPr>
              <a:lnSpc>
                <a:spcPct val="100000"/>
              </a:lnSpc>
              <a:spcBef>
                <a:spcPts val="0"/>
              </a:spcBef>
            </a:pPr>
            <a:endParaRPr lang="en-US" sz="240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400">
              <a:solidFill>
                <a:prstClr val="black"/>
              </a:solidFill>
              <a:latin typeface="Arial" panose="020B0604020202020204" pitchFamily="34" charset="0"/>
              <a:cs typeface="Arial" panose="020B0604020202020204" pitchFamily="34" charset="0"/>
            </a:endParaRPr>
          </a:p>
          <a:p>
            <a:endParaRPr lang="en-US"/>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Tree>
    <p:extLst>
      <p:ext uri="{BB962C8B-B14F-4D97-AF65-F5344CB8AC3E}">
        <p14:creationId xmlns:p14="http://schemas.microsoft.com/office/powerpoint/2010/main" val="26172025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Unplanned Sick Leave</a:t>
            </a:r>
          </a:p>
        </p:txBody>
      </p:sp>
      <p:sp>
        <p:nvSpPr>
          <p:cNvPr id="3" name="Content Placeholder 2"/>
          <p:cNvSpPr>
            <a:spLocks noGrp="1"/>
          </p:cNvSpPr>
          <p:nvPr>
            <p:ph idx="1"/>
          </p:nvPr>
        </p:nvSpPr>
        <p:spPr>
          <a:xfrm>
            <a:off x="1021976" y="1825625"/>
            <a:ext cx="6199096" cy="4351338"/>
          </a:xfrm>
        </p:spPr>
        <p:txBody>
          <a:bodyPr>
            <a:normAutofit/>
          </a:bodyPr>
          <a:lstStyle/>
          <a:p>
            <a:pPr>
              <a:lnSpc>
                <a:spcPct val="100000"/>
              </a:lnSpc>
              <a:spcBef>
                <a:spcPts val="0"/>
              </a:spcBef>
            </a:pPr>
            <a:r>
              <a:rPr lang="en-US">
                <a:solidFill>
                  <a:prstClr val="black"/>
                </a:solidFill>
                <a:latin typeface="Arial" panose="020B0604020202020204" pitchFamily="34" charset="0"/>
                <a:cs typeface="Arial" panose="020B0604020202020204" pitchFamily="34" charset="0"/>
              </a:rPr>
              <a:t>Employee is unable to reasonably anticipate their need for leave (for example: a child wakes up sick)</a:t>
            </a:r>
          </a:p>
          <a:p>
            <a:pPr>
              <a:lnSpc>
                <a:spcPct val="100000"/>
              </a:lnSpc>
              <a:spcBef>
                <a:spcPts val="0"/>
              </a:spcBef>
            </a:pPr>
            <a:r>
              <a:rPr lang="en-US">
                <a:solidFill>
                  <a:prstClr val="black"/>
                </a:solidFill>
                <a:latin typeface="Arial" panose="020B0604020202020204" pitchFamily="34" charset="0"/>
                <a:cs typeface="Arial" panose="020B0604020202020204" pitchFamily="34" charset="0"/>
              </a:rPr>
              <a:t>Employer may require that employee notifies the employer as soon as possible</a:t>
            </a:r>
          </a:p>
          <a:p>
            <a:pPr>
              <a:lnSpc>
                <a:spcPct val="100000"/>
              </a:lnSpc>
              <a:spcBef>
                <a:spcPts val="0"/>
              </a:spcBef>
            </a:pPr>
            <a:endParaRPr lang="en-US" sz="240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400">
              <a:solidFill>
                <a:prstClr val="black"/>
              </a:solidFill>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Tree>
    <p:extLst>
      <p:ext uri="{BB962C8B-B14F-4D97-AF65-F5344CB8AC3E}">
        <p14:creationId xmlns:p14="http://schemas.microsoft.com/office/powerpoint/2010/main" val="39935435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How Am I Paid for My Sick Days?</a:t>
            </a:r>
          </a:p>
        </p:txBody>
      </p:sp>
      <p:sp>
        <p:nvSpPr>
          <p:cNvPr id="3" name="Content Placeholder 2"/>
          <p:cNvSpPr>
            <a:spLocks noGrp="1"/>
          </p:cNvSpPr>
          <p:nvPr>
            <p:ph idx="1"/>
          </p:nvPr>
        </p:nvSpPr>
        <p:spPr>
          <a:xfrm>
            <a:off x="1021976" y="1825625"/>
            <a:ext cx="10331824" cy="4351338"/>
          </a:xfrm>
        </p:spPr>
        <p:txBody>
          <a:bodyPr>
            <a:normAutofit lnSpcReduction="10000"/>
          </a:bodyPr>
          <a:lstStyle/>
          <a:p>
            <a:pPr>
              <a:lnSpc>
                <a:spcPct val="100000"/>
              </a:lnSpc>
              <a:spcBef>
                <a:spcPts val="0"/>
              </a:spcBef>
            </a:pPr>
            <a:r>
              <a:rPr lang="en-US">
                <a:solidFill>
                  <a:prstClr val="black"/>
                </a:solidFill>
                <a:latin typeface="Arial" panose="020B0604020202020204" pitchFamily="34" charset="0"/>
                <a:cs typeface="Arial" panose="020B0604020202020204" pitchFamily="34" charset="0"/>
              </a:rPr>
              <a:t>Same rate employee normally earns (not including overtime)</a:t>
            </a:r>
          </a:p>
          <a:p>
            <a:pPr>
              <a:lnSpc>
                <a:spcPct val="100000"/>
              </a:lnSpc>
              <a:spcBef>
                <a:spcPts val="0"/>
              </a:spcBef>
            </a:pPr>
            <a:r>
              <a:rPr lang="en-US">
                <a:solidFill>
                  <a:prstClr val="black"/>
                </a:solidFill>
                <a:latin typeface="Arial" panose="020B0604020202020204" pitchFamily="34" charset="0"/>
                <a:cs typeface="Arial" panose="020B0604020202020204" pitchFamily="34" charset="0"/>
              </a:rPr>
              <a:t>Different calculations exist for the following types of employees:</a:t>
            </a:r>
          </a:p>
          <a:p>
            <a:pPr lvl="2">
              <a:lnSpc>
                <a:spcPct val="100000"/>
              </a:lnSpc>
              <a:spcBef>
                <a:spcPts val="0"/>
              </a:spcBef>
            </a:pPr>
            <a:endParaRPr lang="en-US" sz="1000">
              <a:solidFill>
                <a:srgbClr val="00879A"/>
              </a:solidFill>
              <a:latin typeface="Arial" panose="020B0604020202020204" pitchFamily="34" charset="0"/>
              <a:cs typeface="Arial" panose="020B0604020202020204" pitchFamily="34" charset="0"/>
            </a:endParaRPr>
          </a:p>
          <a:p>
            <a:pPr lvl="2">
              <a:lnSpc>
                <a:spcPct val="100000"/>
              </a:lnSpc>
              <a:spcBef>
                <a:spcPts val="0"/>
              </a:spcBef>
            </a:pPr>
            <a:r>
              <a:rPr lang="en-US" sz="2400">
                <a:solidFill>
                  <a:srgbClr val="00879A"/>
                </a:solidFill>
                <a:latin typeface="Arial" panose="020B0604020202020204" pitchFamily="34" charset="0"/>
                <a:cs typeface="Arial" panose="020B0604020202020204" pitchFamily="34" charset="0"/>
              </a:rPr>
              <a:t>Tipped Workers</a:t>
            </a:r>
          </a:p>
          <a:p>
            <a:pPr lvl="2">
              <a:lnSpc>
                <a:spcPct val="100000"/>
              </a:lnSpc>
              <a:spcBef>
                <a:spcPts val="0"/>
              </a:spcBef>
            </a:pPr>
            <a:r>
              <a:rPr lang="en-US" sz="2400">
                <a:solidFill>
                  <a:srgbClr val="00879A"/>
                </a:solidFill>
                <a:latin typeface="Arial" panose="020B0604020202020204" pitchFamily="34" charset="0"/>
                <a:cs typeface="Arial" panose="020B0604020202020204" pitchFamily="34" charset="0"/>
              </a:rPr>
              <a:t>Multiple Rates of Pay</a:t>
            </a:r>
          </a:p>
          <a:p>
            <a:pPr lvl="2">
              <a:lnSpc>
                <a:spcPct val="100000"/>
              </a:lnSpc>
              <a:spcBef>
                <a:spcPts val="0"/>
              </a:spcBef>
            </a:pPr>
            <a:r>
              <a:rPr lang="en-US" sz="2400">
                <a:solidFill>
                  <a:srgbClr val="00879A"/>
                </a:solidFill>
                <a:latin typeface="Arial" panose="020B0604020202020204" pitchFamily="34" charset="0"/>
                <a:cs typeface="Arial" panose="020B0604020202020204" pitchFamily="34" charset="0"/>
              </a:rPr>
              <a:t>Piecework</a:t>
            </a:r>
          </a:p>
          <a:p>
            <a:pPr lvl="2">
              <a:lnSpc>
                <a:spcPct val="100000"/>
              </a:lnSpc>
              <a:spcBef>
                <a:spcPts val="0"/>
              </a:spcBef>
            </a:pPr>
            <a:r>
              <a:rPr lang="en-US" sz="2400">
                <a:solidFill>
                  <a:srgbClr val="00879A"/>
                </a:solidFill>
                <a:latin typeface="Arial" panose="020B0604020202020204" pitchFamily="34" charset="0"/>
                <a:cs typeface="Arial" panose="020B0604020202020204" pitchFamily="34" charset="0"/>
              </a:rPr>
              <a:t>Commission</a:t>
            </a:r>
          </a:p>
          <a:p>
            <a:pPr lvl="2">
              <a:lnSpc>
                <a:spcPct val="100000"/>
              </a:lnSpc>
              <a:spcBef>
                <a:spcPts val="0"/>
              </a:spcBef>
            </a:pPr>
            <a:endParaRPr lang="en-US" sz="2400">
              <a:solidFill>
                <a:srgbClr val="00879A"/>
              </a:solidFill>
              <a:latin typeface="Arial" panose="020B0604020202020204" pitchFamily="34" charset="0"/>
              <a:cs typeface="Arial" panose="020B0604020202020204" pitchFamily="34" charset="0"/>
            </a:endParaRPr>
          </a:p>
          <a:p>
            <a:pPr marL="457200" lvl="2" indent="-457200">
              <a:lnSpc>
                <a:spcPct val="100000"/>
              </a:lnSpc>
              <a:spcBef>
                <a:spcPts val="0"/>
              </a:spcBef>
            </a:pPr>
            <a:r>
              <a:rPr lang="en-US" sz="2800">
                <a:latin typeface="Arial"/>
                <a:ea typeface="+mn-lt"/>
                <a:cs typeface="+mn-lt"/>
              </a:rPr>
              <a:t>Your employer is required to pay you in the same or next pay period, and the pay must come with your regular pay check or another method that can be deposited or cashed easily. </a:t>
            </a:r>
            <a:endParaRPr lang="en-US" sz="2800">
              <a:solidFill>
                <a:srgbClr val="000000"/>
              </a:solidFill>
              <a:latin typeface="Arial"/>
              <a:cs typeface="Calibri" panose="020F0502020204030204"/>
            </a:endParaRPr>
          </a:p>
          <a:p>
            <a:pPr marL="914400" lvl="2" indent="0">
              <a:lnSpc>
                <a:spcPct val="100000"/>
              </a:lnSpc>
              <a:spcBef>
                <a:spcPts val="0"/>
              </a:spcBef>
              <a:buNone/>
            </a:pPr>
            <a:endParaRPr lang="en-US" sz="2400">
              <a:solidFill>
                <a:srgbClr val="00879A"/>
              </a:solidFill>
              <a:latin typeface="Arial" panose="020B0604020202020204" pitchFamily="34" charset="0"/>
              <a:cs typeface="Arial" panose="020B0604020202020204" pitchFamily="34" charset="0"/>
            </a:endParaRPr>
          </a:p>
          <a:p>
            <a:pPr>
              <a:lnSpc>
                <a:spcPct val="100000"/>
              </a:lnSpc>
              <a:spcBef>
                <a:spcPts val="0"/>
              </a:spcBef>
            </a:pPr>
            <a:endParaRPr lang="en-US" sz="2400">
              <a:solidFill>
                <a:prstClr val="black"/>
              </a:solidFill>
            </a:endParaRPr>
          </a:p>
          <a:p>
            <a:pPr marL="0" indent="0">
              <a:lnSpc>
                <a:spcPct val="100000"/>
              </a:lnSpc>
              <a:spcBef>
                <a:spcPts val="0"/>
              </a:spcBef>
              <a:buNone/>
            </a:pPr>
            <a:endParaRPr lang="en-US" sz="2400">
              <a:solidFill>
                <a:prstClr val="black"/>
              </a:solidFill>
            </a:endParaRPr>
          </a:p>
          <a:p>
            <a:endParaRPr lang="en-US"/>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Tree>
    <p:extLst>
      <p:ext uri="{BB962C8B-B14F-4D97-AF65-F5344CB8AC3E}">
        <p14:creationId xmlns:p14="http://schemas.microsoft.com/office/powerpoint/2010/main" val="19126622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Rules for Employers</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7382436" cy="4351338"/>
          </a:xfrm>
        </p:spPr>
        <p:txBody>
          <a:bodyPr/>
          <a:lstStyle/>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If an employee has a need for earned sick leave, an employer may require documentation only when: </a:t>
            </a:r>
          </a:p>
          <a:p>
            <a:pPr>
              <a:buClr>
                <a:schemeClr val="tx1"/>
              </a:buClr>
            </a:pPr>
            <a:endParaRPr lang="en-US" sz="1000">
              <a:solidFill>
                <a:schemeClr val="tx1">
                  <a:lumMod val="75000"/>
                  <a:lumOff val="25000"/>
                </a:schemeClr>
              </a:solidFill>
              <a:latin typeface="Arial" panose="020B0604020202020204" pitchFamily="34" charset="0"/>
              <a:cs typeface="Arial" panose="020B0604020202020204" pitchFamily="34" charset="0"/>
            </a:endParaRPr>
          </a:p>
          <a:p>
            <a:pPr lvl="2">
              <a:buClr>
                <a:schemeClr val="tx1"/>
              </a:buClr>
            </a:pPr>
            <a:r>
              <a:rPr lang="en-US" sz="2400">
                <a:solidFill>
                  <a:srgbClr val="00879A"/>
                </a:solidFill>
                <a:latin typeface="Arial" panose="020B0604020202020204" pitchFamily="34" charset="0"/>
                <a:cs typeface="Arial" panose="020B0604020202020204" pitchFamily="34" charset="0"/>
              </a:rPr>
              <a:t>Employee has used 3 or more consecutive days</a:t>
            </a:r>
          </a:p>
          <a:p>
            <a:pPr lvl="2">
              <a:buClr>
                <a:schemeClr val="tx1"/>
              </a:buClr>
            </a:pPr>
            <a:r>
              <a:rPr lang="en-US" sz="2400">
                <a:solidFill>
                  <a:srgbClr val="00879A"/>
                </a:solidFill>
                <a:latin typeface="Arial" panose="020B0604020202020204" pitchFamily="34" charset="0"/>
                <a:cs typeface="Arial" panose="020B0604020202020204" pitchFamily="34" charset="0"/>
              </a:rPr>
              <a:t>It’s a high-volume period for the business, or there is a special event</a:t>
            </a:r>
          </a:p>
          <a:p>
            <a:pPr marL="914400" lvl="2" indent="0">
              <a:buClr>
                <a:schemeClr val="tx1"/>
              </a:buClr>
              <a:buNone/>
            </a:pPr>
            <a:endParaRPr lang="en-US">
              <a:solidFill>
                <a:schemeClr val="tx1">
                  <a:lumMod val="75000"/>
                  <a:lumOff val="25000"/>
                </a:schemeClr>
              </a:solidFill>
              <a:latin typeface="Arial" panose="020B0604020202020204" pitchFamily="34" charset="0"/>
              <a:cs typeface="Arial" panose="020B0604020202020204" pitchFamily="34" charset="0"/>
            </a:endParaRPr>
          </a:p>
          <a:p>
            <a:r>
              <a:rPr lang="en-US">
                <a:solidFill>
                  <a:schemeClr val="tx1">
                    <a:lumMod val="75000"/>
                    <a:lumOff val="25000"/>
                  </a:schemeClr>
                </a:solidFill>
                <a:latin typeface="Arial" panose="020B0604020202020204" pitchFamily="34" charset="0"/>
                <a:cs typeface="Arial" panose="020B0604020202020204" pitchFamily="34" charset="0"/>
              </a:rPr>
              <a:t>Employer cannot require documentation for 1 or 2 days of absence</a:t>
            </a:r>
          </a:p>
        </p:txBody>
      </p:sp>
    </p:spTree>
    <p:extLst>
      <p:ext uri="{BB962C8B-B14F-4D97-AF65-F5344CB8AC3E}">
        <p14:creationId xmlns:p14="http://schemas.microsoft.com/office/powerpoint/2010/main" val="23396271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341" y="2"/>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9592" y="365125"/>
            <a:ext cx="10614208" cy="1154393"/>
          </a:xfrm>
        </p:spPr>
        <p:txBody>
          <a:bodyPr>
            <a:normAutofit/>
          </a:bodyPr>
          <a:lstStyle/>
          <a:p>
            <a:r>
              <a:rPr lang="en-US" sz="6000">
                <a:solidFill>
                  <a:schemeClr val="tx1">
                    <a:lumMod val="65000"/>
                    <a:lumOff val="35000"/>
                  </a:schemeClr>
                </a:solidFill>
                <a:latin typeface="Franklin Gothic Demi Cond" panose="020B0706030402020204" pitchFamily="34" charset="0"/>
              </a:rPr>
              <a:t>Disclaimer</a:t>
            </a:r>
          </a:p>
        </p:txBody>
      </p:sp>
      <p:sp>
        <p:nvSpPr>
          <p:cNvPr id="3" name="Content Placeholder 2"/>
          <p:cNvSpPr>
            <a:spLocks noGrp="1"/>
          </p:cNvSpPr>
          <p:nvPr>
            <p:ph idx="1"/>
          </p:nvPr>
        </p:nvSpPr>
        <p:spPr>
          <a:xfrm>
            <a:off x="956983" y="1844302"/>
            <a:ext cx="8807905" cy="4351338"/>
          </a:xfrm>
        </p:spPr>
        <p:txBody>
          <a:bodyPr>
            <a:normAutofit/>
          </a:bodyPr>
          <a:lstStyle/>
          <a:p>
            <a:pPr marL="612775" algn="l" fontAlgn="base"/>
            <a:r>
              <a:rPr lang="en-US" sz="1800" b="0" i="0" dirty="0">
                <a:solidFill>
                  <a:schemeClr val="tx1">
                    <a:lumMod val="75000"/>
                    <a:lumOff val="25000"/>
                  </a:schemeClr>
                </a:solidFill>
                <a:effectLst/>
                <a:latin typeface="Arial" panose="020B0604020202020204" pitchFamily="34" charset="0"/>
                <a:cs typeface="Arial" panose="020B0604020202020204" pitchFamily="34" charset="0"/>
              </a:rPr>
              <a:t>This presentation provides general information, not legal opinion. ​</a:t>
            </a:r>
          </a:p>
          <a:p>
            <a:pPr marL="612775" algn="l"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The </a:t>
            </a:r>
            <a:r>
              <a:rPr lang="en-US" sz="1800" b="0" i="0" dirty="0">
                <a:solidFill>
                  <a:schemeClr val="tx1">
                    <a:lumMod val="75000"/>
                    <a:lumOff val="25000"/>
                  </a:schemeClr>
                </a:solidFill>
                <a:effectLst/>
                <a:latin typeface="Arial" panose="020B0604020202020204" pitchFamily="34" charset="0"/>
                <a:cs typeface="Arial" panose="020B0604020202020204" pitchFamily="34" charset="0"/>
              </a:rPr>
              <a:t>NJ </a:t>
            </a:r>
            <a:r>
              <a:rPr lang="en-US" sz="1800" dirty="0">
                <a:solidFill>
                  <a:schemeClr val="tx1">
                    <a:lumMod val="75000"/>
                    <a:lumOff val="25000"/>
                  </a:schemeClr>
                </a:solidFill>
                <a:latin typeface="Arial" panose="020B0604020202020204" pitchFamily="34" charset="0"/>
                <a:cs typeface="Arial" panose="020B0604020202020204" pitchFamily="34" charset="0"/>
              </a:rPr>
              <a:t>Register</a:t>
            </a:r>
            <a:r>
              <a:rPr lang="en-US" sz="1800" b="0" i="0" dirty="0">
                <a:solidFill>
                  <a:schemeClr val="tx1">
                    <a:lumMod val="75000"/>
                    <a:lumOff val="25000"/>
                  </a:schemeClr>
                </a:solidFill>
                <a:effectLst/>
                <a:latin typeface="Arial" panose="020B0604020202020204" pitchFamily="34" charset="0"/>
                <a:cs typeface="Arial" panose="020B0604020202020204" pitchFamily="34" charset="0"/>
              </a:rPr>
              <a:t> and the NJ Administrative Code remain the official sources for regulatory information published by the NJDOL. </a:t>
            </a:r>
          </a:p>
          <a:p>
            <a:pPr marL="342900" lvl="1" indent="-342900">
              <a:spcBef>
                <a:spcPts val="0"/>
              </a:spcBef>
              <a:spcAft>
                <a:spcPts val="1200"/>
              </a:spcAft>
            </a:pPr>
            <a:endParaRPr lang="en-US" sz="1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59204" y="3059203"/>
            <a:ext cx="6857999" cy="739591"/>
          </a:xfrm>
          <a:prstGeom prst="rect">
            <a:avLst/>
          </a:prstGeom>
        </p:spPr>
      </p:pic>
      <p:pic>
        <p:nvPicPr>
          <p:cNvPr id="9"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Tree>
    <p:extLst>
      <p:ext uri="{BB962C8B-B14F-4D97-AF65-F5344CB8AC3E}">
        <p14:creationId xmlns:p14="http://schemas.microsoft.com/office/powerpoint/2010/main" val="33362771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Rules for Employers (cont.)</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7382436" cy="4351338"/>
          </a:xfrm>
        </p:spPr>
        <p:txBody>
          <a:bodyPr/>
          <a:lstStyle/>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An employer cannot discipline an employee who uses earned sick leave for a permitted reason</a:t>
            </a:r>
          </a:p>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An employer is not allowed to require an employee to find coverage when using earned sick leave, or make up the hours</a:t>
            </a:r>
          </a:p>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Retaliation is against the law</a:t>
            </a:r>
          </a:p>
        </p:txBody>
      </p:sp>
    </p:spTree>
    <p:extLst>
      <p:ext uri="{BB962C8B-B14F-4D97-AF65-F5344CB8AC3E}">
        <p14:creationId xmlns:p14="http://schemas.microsoft.com/office/powerpoint/2010/main" val="23285810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What Can Retaliation Look Like?</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7382436" cy="4351338"/>
          </a:xfrm>
        </p:spPr>
        <p:txBody>
          <a:bodyPr/>
          <a:lstStyle/>
          <a:p>
            <a:pPr>
              <a:buClr>
                <a:schemeClr val="tx1"/>
              </a:buClr>
            </a:pPr>
            <a:r>
              <a:rPr lang="en-US" dirty="0">
                <a:solidFill>
                  <a:schemeClr val="tx1">
                    <a:lumMod val="75000"/>
                    <a:lumOff val="25000"/>
                  </a:schemeClr>
                </a:solidFill>
                <a:latin typeface="Arial" panose="020B0604020202020204" pitchFamily="34" charset="0"/>
                <a:cs typeface="Arial" panose="020B0604020202020204" pitchFamily="34" charset="0"/>
              </a:rPr>
              <a:t>Discipline, discharge, demotion, suspension, a loss or reduction of pay, or any other adverse action. </a:t>
            </a:r>
          </a:p>
          <a:p>
            <a:pPr>
              <a:buClr>
                <a:schemeClr val="tx1"/>
              </a:buClr>
            </a:pPr>
            <a:r>
              <a:rPr lang="en-US" dirty="0">
                <a:solidFill>
                  <a:schemeClr val="tx1">
                    <a:lumMod val="75000"/>
                    <a:lumOff val="25000"/>
                  </a:schemeClr>
                </a:solidFill>
                <a:latin typeface="Arial" panose="020B0604020202020204" pitchFamily="34" charset="0"/>
                <a:cs typeface="Arial" panose="020B0604020202020204" pitchFamily="34" charset="0"/>
              </a:rPr>
              <a:t>Examples include:</a:t>
            </a:r>
          </a:p>
          <a:p>
            <a:pPr lvl="2">
              <a:buClr>
                <a:schemeClr val="tx1"/>
              </a:buClr>
            </a:pPr>
            <a:endParaRPr lang="en-US" sz="1000" dirty="0">
              <a:solidFill>
                <a:srgbClr val="008599"/>
              </a:solidFill>
              <a:latin typeface="Arial" panose="020B0604020202020204" pitchFamily="34" charset="0"/>
              <a:cs typeface="Arial" panose="020B0604020202020204" pitchFamily="34" charset="0"/>
            </a:endParaRPr>
          </a:p>
          <a:p>
            <a:pPr lvl="2">
              <a:buClr>
                <a:schemeClr val="tx1"/>
              </a:buClr>
            </a:pPr>
            <a:r>
              <a:rPr lang="en-US" sz="2400" dirty="0">
                <a:solidFill>
                  <a:srgbClr val="008599"/>
                </a:solidFill>
                <a:latin typeface="Arial" panose="020B0604020202020204" pitchFamily="34" charset="0"/>
                <a:cs typeface="Arial" panose="020B0604020202020204" pitchFamily="34" charset="0"/>
              </a:rPr>
              <a:t>Refusing to permit a worker to take an overtime shift</a:t>
            </a:r>
          </a:p>
          <a:p>
            <a:pPr lvl="2">
              <a:buClr>
                <a:schemeClr val="tx1"/>
              </a:buClr>
            </a:pPr>
            <a:r>
              <a:rPr lang="en-US" sz="2400" dirty="0">
                <a:solidFill>
                  <a:srgbClr val="008599"/>
                </a:solidFill>
                <a:latin typeface="Arial" panose="020B0604020202020204" pitchFamily="34" charset="0"/>
                <a:cs typeface="Arial" panose="020B0604020202020204" pitchFamily="34" charset="0"/>
              </a:rPr>
              <a:t>Changing an employee’s schedule</a:t>
            </a:r>
          </a:p>
          <a:p>
            <a:pPr lvl="2">
              <a:buClr>
                <a:schemeClr val="tx1"/>
              </a:buClr>
            </a:pPr>
            <a:r>
              <a:rPr lang="en-US" sz="2400" dirty="0">
                <a:solidFill>
                  <a:srgbClr val="008599"/>
                </a:solidFill>
                <a:latin typeface="Arial" panose="020B0604020202020204" pitchFamily="34" charset="0"/>
                <a:cs typeface="Arial" panose="020B0604020202020204" pitchFamily="34" charset="0"/>
              </a:rPr>
              <a:t>Changing an employee’s type of work</a:t>
            </a:r>
          </a:p>
          <a:p>
            <a:pPr lvl="2">
              <a:buClr>
                <a:schemeClr val="tx1"/>
              </a:buClr>
            </a:pPr>
            <a:r>
              <a:rPr lang="en-US" sz="2400" dirty="0">
                <a:solidFill>
                  <a:srgbClr val="008599"/>
                </a:solidFill>
                <a:latin typeface="Arial" panose="020B0604020202020204" pitchFamily="34" charset="0"/>
                <a:cs typeface="Arial" panose="020B0604020202020204" pitchFamily="34" charset="0"/>
              </a:rPr>
              <a:t>Implementing a timekeeping system</a:t>
            </a:r>
          </a:p>
        </p:txBody>
      </p:sp>
    </p:spTree>
    <p:extLst>
      <p:ext uri="{BB962C8B-B14F-4D97-AF65-F5344CB8AC3E}">
        <p14:creationId xmlns:p14="http://schemas.microsoft.com/office/powerpoint/2010/main" val="816644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chemeClr val="tx1">
                    <a:lumMod val="65000"/>
                    <a:lumOff val="35000"/>
                  </a:schemeClr>
                </a:solidFill>
                <a:latin typeface="Franklin Gothic Demi Cond" panose="020B0706030402020204" pitchFamily="34" charset="0"/>
              </a:rPr>
              <a:t>Rebuttable Presumption</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994267" y="1825625"/>
            <a:ext cx="9599842" cy="4351338"/>
          </a:xfrm>
        </p:spPr>
        <p:txBody>
          <a:bodyPr>
            <a:normAutofit fontScale="92500" lnSpcReduction="10000"/>
          </a:bodyPr>
          <a:lstStyle/>
          <a:p>
            <a:pPr marL="0" indent="0" algn="l" fontAlgn="base">
              <a:buNone/>
            </a:pPr>
            <a:r>
              <a:rPr lang="en-US" sz="2000" dirty="0">
                <a:solidFill>
                  <a:schemeClr val="tx1">
                    <a:lumMod val="75000"/>
                    <a:lumOff val="25000"/>
                  </a:schemeClr>
                </a:solidFill>
                <a:latin typeface="Arial" panose="020B0604020202020204" pitchFamily="34" charset="0"/>
                <a:cs typeface="Arial" panose="020B0604020202020204" pitchFamily="34" charset="0"/>
              </a:rPr>
              <a:t>The law also includes a rebuttable presumption provision. Rebuttable presumption is a legal principle that means something is taken to be true unless someone proves otherwise. </a:t>
            </a:r>
          </a:p>
          <a:p>
            <a:pPr marL="0" indent="0" algn="l" fontAlgn="base">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p>
          <a:p>
            <a:pPr marL="0" indent="0" algn="l" fontAlgn="base">
              <a:buNone/>
            </a:pPr>
            <a:r>
              <a:rPr lang="en-US" sz="2000" dirty="0">
                <a:solidFill>
                  <a:schemeClr val="tx1">
                    <a:lumMod val="75000"/>
                    <a:lumOff val="25000"/>
                  </a:schemeClr>
                </a:solidFill>
                <a:latin typeface="Arial" panose="020B0604020202020204" pitchFamily="34" charset="0"/>
                <a:cs typeface="Arial" panose="020B0604020202020204" pitchFamily="34" charset="0"/>
              </a:rPr>
              <a:t>If you </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lvl="1" fontAlgn="base"/>
            <a:r>
              <a:rPr lang="en-US" sz="2000" dirty="0">
                <a:solidFill>
                  <a:schemeClr val="tx1">
                    <a:lumMod val="75000"/>
                    <a:lumOff val="25000"/>
                  </a:schemeClr>
                </a:solidFill>
                <a:latin typeface="Arial" panose="020B0604020202020204" pitchFamily="34" charset="0"/>
                <a:cs typeface="Arial" panose="020B0604020202020204" pitchFamily="34" charset="0"/>
              </a:rPr>
              <a:t>File a complaint </a:t>
            </a:r>
          </a:p>
          <a:p>
            <a:pPr lvl="1" fontAlgn="base"/>
            <a:r>
              <a:rPr lang="en-US" sz="2000" dirty="0">
                <a:solidFill>
                  <a:schemeClr val="tx1">
                    <a:lumMod val="75000"/>
                    <a:lumOff val="25000"/>
                  </a:schemeClr>
                </a:solidFill>
                <a:latin typeface="Arial" panose="020B0604020202020204" pitchFamily="34" charset="0"/>
                <a:cs typeface="Arial" panose="020B0604020202020204" pitchFamily="34" charset="0"/>
              </a:rPr>
              <a:t>Cooperate with an investigation </a:t>
            </a:r>
          </a:p>
          <a:p>
            <a:pPr lvl="1" fontAlgn="base"/>
            <a:r>
              <a:rPr lang="en-US" sz="2000" dirty="0">
                <a:solidFill>
                  <a:schemeClr val="tx1">
                    <a:lumMod val="75000"/>
                    <a:lumOff val="25000"/>
                  </a:schemeClr>
                </a:solidFill>
                <a:latin typeface="Arial" panose="020B0604020202020204" pitchFamily="34" charset="0"/>
                <a:cs typeface="Arial" panose="020B0604020202020204" pitchFamily="34" charset="0"/>
              </a:rPr>
              <a:t>Tell others about an alleged violation, or  </a:t>
            </a:r>
          </a:p>
          <a:p>
            <a:pPr lvl="1" fontAlgn="base"/>
            <a:r>
              <a:rPr lang="en-US" sz="2000" dirty="0">
                <a:solidFill>
                  <a:schemeClr val="tx1">
                    <a:lumMod val="75000"/>
                    <a:lumOff val="25000"/>
                  </a:schemeClr>
                </a:solidFill>
                <a:latin typeface="Arial" panose="020B0604020202020204" pitchFamily="34" charset="0"/>
                <a:cs typeface="Arial" panose="020B0604020202020204" pitchFamily="34" charset="0"/>
              </a:rPr>
              <a:t>Inform others of their rights  </a:t>
            </a:r>
          </a:p>
          <a:p>
            <a:pPr marL="0" indent="0" algn="l" fontAlgn="base">
              <a:buNone/>
            </a:pPr>
            <a:r>
              <a:rPr lang="en-US" sz="2000" dirty="0">
                <a:solidFill>
                  <a:schemeClr val="tx1">
                    <a:lumMod val="75000"/>
                    <a:lumOff val="25000"/>
                  </a:schemeClr>
                </a:solidFill>
                <a:latin typeface="Arial" panose="020B0604020202020204" pitchFamily="34" charset="0"/>
                <a:cs typeface="Arial" panose="020B0604020202020204" pitchFamily="34" charset="0"/>
              </a:rPr>
              <a:t>and then within 90 days, your employer takes adverse action against you, the law requires NJDOL to presume that there has been unlawful retaliation. Then, your employer would have to prove otherwise.  </a:t>
            </a:r>
            <a:br>
              <a:rPr lang="en-US" sz="2000" dirty="0">
                <a:solidFill>
                  <a:schemeClr val="tx1">
                    <a:lumMod val="75000"/>
                    <a:lumOff val="25000"/>
                  </a:schemeClr>
                </a:solidFill>
                <a:latin typeface="Arial" panose="020B0604020202020204" pitchFamily="34" charset="0"/>
                <a:cs typeface="Arial" panose="020B0604020202020204" pitchFamily="34" charset="0"/>
              </a:rPr>
            </a:b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0" indent="0" algn="l" fontAlgn="base">
              <a:buNone/>
            </a:pPr>
            <a:r>
              <a:rPr lang="en-US" sz="2000" dirty="0">
                <a:solidFill>
                  <a:schemeClr val="tx1">
                    <a:lumMod val="75000"/>
                    <a:lumOff val="25000"/>
                  </a:schemeClr>
                </a:solidFill>
                <a:latin typeface="Arial" panose="020B0604020202020204" pitchFamily="34" charset="0"/>
                <a:cs typeface="Arial" panose="020B0604020202020204" pitchFamily="34" charset="0"/>
              </a:rPr>
              <a:t>In legal terms, an “adverse” action generally means that it would dissuade a reasonable worker from exercising their rights. </a:t>
            </a:r>
          </a:p>
        </p:txBody>
      </p:sp>
    </p:spTree>
    <p:extLst>
      <p:ext uri="{BB962C8B-B14F-4D97-AF65-F5344CB8AC3E}">
        <p14:creationId xmlns:p14="http://schemas.microsoft.com/office/powerpoint/2010/main" val="7341134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What Happens to Unused Sick Leave?</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9117106" cy="4351338"/>
          </a:xfrm>
        </p:spPr>
        <p:txBody>
          <a:bodyPr/>
          <a:lstStyle/>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Unused leave time at the end of a benefit year is either carried over or bought back by the employer</a:t>
            </a:r>
          </a:p>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Up to 40 hours can be carried over per benefit year</a:t>
            </a:r>
          </a:p>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Employees are permitted to have more than 40 hours of ESL in their leave bank</a:t>
            </a:r>
          </a:p>
          <a:p>
            <a:pPr>
              <a:buClr>
                <a:schemeClr val="tx1"/>
              </a:buClr>
            </a:pPr>
            <a:r>
              <a:rPr lang="en-US">
                <a:solidFill>
                  <a:schemeClr val="tx1">
                    <a:lumMod val="75000"/>
                    <a:lumOff val="25000"/>
                  </a:schemeClr>
                </a:solidFill>
                <a:latin typeface="Arial" panose="020B0604020202020204" pitchFamily="34" charset="0"/>
                <a:cs typeface="Arial" panose="020B0604020202020204" pitchFamily="34" charset="0"/>
              </a:rPr>
              <a:t>However, an employer is permitted to limit them to     40 hours usage or carry over per year</a:t>
            </a:r>
          </a:p>
          <a:p>
            <a:pPr>
              <a:buClr>
                <a:schemeClr val="tx1"/>
              </a:buClr>
            </a:pPr>
            <a:endParaRPr lang="en-US" sz="2400">
              <a:solidFill>
                <a:srgbClr val="0085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3811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Are Your Rights Being Violated?</a:t>
            </a:r>
          </a:p>
        </p:txBody>
      </p:sp>
      <p:pic>
        <p:nvPicPr>
          <p:cNvPr id="5"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
        <p:nvSpPr>
          <p:cNvPr id="3" name="Content Placeholder 2"/>
          <p:cNvSpPr>
            <a:spLocks noGrp="1"/>
          </p:cNvSpPr>
          <p:nvPr>
            <p:ph idx="1"/>
          </p:nvPr>
        </p:nvSpPr>
        <p:spPr>
          <a:xfrm>
            <a:off x="966065" y="1709832"/>
            <a:ext cx="10544618" cy="3870139"/>
          </a:xfrm>
        </p:spPr>
        <p:txBody>
          <a:bodyPr vert="horz" lIns="91440" tIns="45720" rIns="91440" bIns="45720" rtlCol="0" anchor="t">
            <a:normAutofit/>
          </a:bodyPr>
          <a:lstStyle/>
          <a:p>
            <a:pPr>
              <a:spcAft>
                <a:spcPts val="1200"/>
              </a:spcAft>
            </a:pPr>
            <a:r>
              <a:rPr lang="en-US" sz="3000">
                <a:solidFill>
                  <a:schemeClr val="tx1">
                    <a:lumMod val="75000"/>
                    <a:lumOff val="25000"/>
                  </a:schemeClr>
                </a:solidFill>
                <a:latin typeface="Arial" panose="020B0604020202020204" pitchFamily="34" charset="0"/>
                <a:cs typeface="Arial" panose="020B0604020202020204" pitchFamily="34" charset="0"/>
              </a:rPr>
              <a:t>Visit </a:t>
            </a:r>
            <a:r>
              <a:rPr lang="en-US" sz="3000" b="1">
                <a:solidFill>
                  <a:schemeClr val="tx1">
                    <a:lumMod val="75000"/>
                    <a:lumOff val="25000"/>
                  </a:schemeClr>
                </a:solidFill>
                <a:latin typeface="Arial" panose="020B0604020202020204" pitchFamily="34" charset="0"/>
                <a:cs typeface="Arial" panose="020B0604020202020204" pitchFamily="34" charset="0"/>
              </a:rPr>
              <a:t>mysickdays.nj.gov</a:t>
            </a:r>
            <a:r>
              <a:rPr lang="en-US" sz="3000">
                <a:solidFill>
                  <a:schemeClr val="tx1">
                    <a:lumMod val="75000"/>
                    <a:lumOff val="25000"/>
                  </a:schemeClr>
                </a:solidFill>
                <a:latin typeface="Arial" panose="020B0604020202020204" pitchFamily="34" charset="0"/>
                <a:cs typeface="Arial" panose="020B0604020202020204" pitchFamily="34" charset="0"/>
              </a:rPr>
              <a:t> </a:t>
            </a:r>
            <a:endParaRPr lang="en-US"/>
          </a:p>
          <a:p>
            <a:pPr lvl="2">
              <a:spcAft>
                <a:spcPts val="600"/>
              </a:spcAft>
            </a:pPr>
            <a:r>
              <a:rPr lang="en-US" sz="2600">
                <a:solidFill>
                  <a:srgbClr val="00879A"/>
                </a:solidFill>
                <a:latin typeface="Arial" panose="020B0604020202020204" pitchFamily="34" charset="0"/>
                <a:cs typeface="Arial" panose="020B0604020202020204" pitchFamily="34" charset="0"/>
              </a:rPr>
              <a:t>	Notice of Employee Rights in 11 languages</a:t>
            </a:r>
          </a:p>
          <a:p>
            <a:pPr lvl="2">
              <a:spcAft>
                <a:spcPts val="600"/>
              </a:spcAft>
            </a:pPr>
            <a:r>
              <a:rPr lang="en-US" sz="2600">
                <a:solidFill>
                  <a:srgbClr val="00879A"/>
                </a:solidFill>
                <a:latin typeface="Arial" panose="020B0604020202020204" pitchFamily="34" charset="0"/>
                <a:cs typeface="Arial" panose="020B0604020202020204" pitchFamily="34" charset="0"/>
              </a:rPr>
              <a:t>	One-page overviews</a:t>
            </a:r>
          </a:p>
          <a:p>
            <a:pPr lvl="2">
              <a:spcAft>
                <a:spcPts val="600"/>
              </a:spcAft>
            </a:pPr>
            <a:r>
              <a:rPr lang="en-US" sz="2600">
                <a:solidFill>
                  <a:srgbClr val="00879A"/>
                </a:solidFill>
                <a:latin typeface="Arial" panose="020B0604020202020204" pitchFamily="34" charset="0"/>
                <a:cs typeface="Arial" panose="020B0604020202020204" pitchFamily="34" charset="0"/>
              </a:rPr>
              <a:t>	FAQs</a:t>
            </a:r>
          </a:p>
          <a:p>
            <a:pPr lvl="2">
              <a:spcAft>
                <a:spcPts val="600"/>
              </a:spcAft>
            </a:pPr>
            <a:r>
              <a:rPr lang="en-US" sz="2600">
                <a:solidFill>
                  <a:srgbClr val="00879A"/>
                </a:solidFill>
                <a:latin typeface="Arial" panose="020B0604020202020204" pitchFamily="34" charset="0"/>
                <a:cs typeface="Arial" panose="020B0604020202020204" pitchFamily="34" charset="0"/>
              </a:rPr>
              <a:t>	Helpful resources</a:t>
            </a:r>
          </a:p>
          <a:p>
            <a:pPr>
              <a:spcAft>
                <a:spcPts val="1200"/>
              </a:spcAft>
            </a:pPr>
            <a:r>
              <a:rPr lang="en-US" sz="3000">
                <a:solidFill>
                  <a:schemeClr val="tx1">
                    <a:lumMod val="75000"/>
                    <a:lumOff val="25000"/>
                  </a:schemeClr>
                </a:solidFill>
                <a:latin typeface="Arial"/>
                <a:cs typeface="Arial"/>
              </a:rPr>
              <a:t>File or download complaint form online</a:t>
            </a:r>
          </a:p>
        </p:txBody>
      </p:sp>
    </p:spTree>
    <p:extLst>
      <p:ext uri="{BB962C8B-B14F-4D97-AF65-F5344CB8AC3E}">
        <p14:creationId xmlns:p14="http://schemas.microsoft.com/office/powerpoint/2010/main" val="35484164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Filing a Wage and Hour Complaint</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10766496" cy="4351338"/>
          </a:xfrm>
        </p:spPr>
        <p:txBody>
          <a:bodyPr>
            <a:normAutofit fontScale="92500" lnSpcReduction="10000"/>
          </a:bodyPr>
          <a:lstStyle/>
          <a:p>
            <a:pPr marL="0" indent="0" fontAlgn="base">
              <a:buNone/>
            </a:pPr>
            <a:r>
              <a:rPr lang="en-US" sz="3600"/>
              <a:t>File a complaint for free:</a:t>
            </a:r>
            <a:endParaRPr lang="en-US" sz="3600" b="1" i="0">
              <a:solidFill>
                <a:srgbClr val="000000"/>
              </a:solidFill>
              <a:effectLst/>
              <a:latin typeface="Calibri" panose="020F0502020204030204" pitchFamily="34" charset="0"/>
            </a:endParaRPr>
          </a:p>
          <a:p>
            <a:pPr algn="l" rtl="0" fontAlgn="base"/>
            <a:r>
              <a:rPr lang="en-US" sz="3600" b="1" i="0">
                <a:solidFill>
                  <a:srgbClr val="000000"/>
                </a:solidFill>
                <a:effectLst/>
                <a:latin typeface="Calibri" panose="020F0502020204030204" pitchFamily="34" charset="0"/>
              </a:rPr>
              <a:t>Online</a:t>
            </a:r>
            <a:r>
              <a:rPr lang="en-US" sz="3600" b="0" i="0">
                <a:solidFill>
                  <a:srgbClr val="000000"/>
                </a:solidFill>
                <a:effectLst/>
                <a:latin typeface="Calibri" panose="020F0502020204030204" pitchFamily="34" charset="0"/>
              </a:rPr>
              <a:t>: myworkrights.nj.gov  </a:t>
            </a:r>
            <a:endParaRPr lang="en-US" sz="3200" b="0" i="0">
              <a:solidFill>
                <a:srgbClr val="000000"/>
              </a:solidFill>
              <a:effectLst/>
              <a:latin typeface="Segoe UI" panose="020B0502040204020203" pitchFamily="34" charset="0"/>
            </a:endParaRPr>
          </a:p>
          <a:p>
            <a:pPr algn="l" rtl="0" fontAlgn="base"/>
            <a:r>
              <a:rPr lang="en-US" sz="3600" b="1" i="0">
                <a:solidFill>
                  <a:srgbClr val="000000"/>
                </a:solidFill>
                <a:effectLst/>
                <a:latin typeface="Calibri" panose="020F0502020204030204" pitchFamily="34" charset="0"/>
              </a:rPr>
              <a:t>Mail or Fax: </a:t>
            </a:r>
            <a:r>
              <a:rPr lang="en-US" sz="3600" b="0" i="0">
                <a:solidFill>
                  <a:srgbClr val="000000"/>
                </a:solidFill>
                <a:effectLst/>
                <a:latin typeface="Calibri" panose="020F0502020204030204" pitchFamily="34" charset="0"/>
              </a:rPr>
              <a:t> </a:t>
            </a:r>
            <a:endParaRPr lang="en-US" sz="3200" b="0" i="0">
              <a:solidFill>
                <a:srgbClr val="000000"/>
              </a:solidFill>
              <a:effectLst/>
              <a:latin typeface="Segoe UI" panose="020B0502040204020203" pitchFamily="34" charset="0"/>
            </a:endParaRPr>
          </a:p>
          <a:p>
            <a:pPr algn="l" rtl="0" fontAlgn="base"/>
            <a:r>
              <a:rPr lang="en-US" sz="3600" b="0" i="0">
                <a:solidFill>
                  <a:srgbClr val="000000"/>
                </a:solidFill>
                <a:effectLst/>
                <a:latin typeface="Calibri" panose="020F0502020204030204" pitchFamily="34" charset="0"/>
              </a:rPr>
              <a:t>New Jersey Department of Labor and Workforce Development</a:t>
            </a:r>
            <a:r>
              <a:rPr lang="en-US" sz="3600" b="0" i="0">
                <a:solidFill>
                  <a:srgbClr val="000000"/>
                </a:solidFill>
                <a:effectLst/>
                <a:latin typeface="WordVisiCarriageReturn_MSFontService"/>
              </a:rPr>
              <a:t> </a:t>
            </a:r>
            <a:br>
              <a:rPr lang="en-US" sz="3600" b="0" i="0">
                <a:solidFill>
                  <a:srgbClr val="000000"/>
                </a:solidFill>
                <a:effectLst/>
                <a:latin typeface="WordVisiCarriageReturn_MSFontService"/>
              </a:rPr>
            </a:br>
            <a:r>
              <a:rPr lang="en-US" sz="3600" b="0" i="0">
                <a:solidFill>
                  <a:srgbClr val="000000"/>
                </a:solidFill>
                <a:effectLst/>
                <a:latin typeface="Calibri" panose="020F0502020204030204" pitchFamily="34" charset="0"/>
              </a:rPr>
              <a:t>Division of Wage and Hour Compliance, P.O. Box 389</a:t>
            </a:r>
            <a:r>
              <a:rPr lang="en-US" sz="3600" b="0" i="0">
                <a:solidFill>
                  <a:srgbClr val="000000"/>
                </a:solidFill>
                <a:effectLst/>
                <a:latin typeface="WordVisiCarriageReturn_MSFontService"/>
              </a:rPr>
              <a:t> </a:t>
            </a:r>
            <a:br>
              <a:rPr lang="en-US" sz="3600" b="0" i="0">
                <a:solidFill>
                  <a:srgbClr val="000000"/>
                </a:solidFill>
                <a:effectLst/>
                <a:latin typeface="WordVisiCarriageReturn_MSFontService"/>
              </a:rPr>
            </a:br>
            <a:r>
              <a:rPr lang="en-US" sz="3600" b="0" i="0">
                <a:solidFill>
                  <a:srgbClr val="000000"/>
                </a:solidFill>
                <a:effectLst/>
                <a:latin typeface="Calibri" panose="020F0502020204030204" pitchFamily="34" charset="0"/>
              </a:rPr>
              <a:t>Trenton, NJ 08625-0389</a:t>
            </a:r>
            <a:r>
              <a:rPr lang="en-US" sz="3600" b="0" i="0">
                <a:solidFill>
                  <a:srgbClr val="000000"/>
                </a:solidFill>
                <a:effectLst/>
                <a:latin typeface="WordVisiCarriageReturn_MSFontService"/>
              </a:rPr>
              <a:t> </a:t>
            </a:r>
            <a:br>
              <a:rPr lang="en-US" sz="3600" b="0" i="0">
                <a:solidFill>
                  <a:srgbClr val="000000"/>
                </a:solidFill>
                <a:effectLst/>
                <a:latin typeface="WordVisiCarriageReturn_MSFontService"/>
              </a:rPr>
            </a:br>
            <a:r>
              <a:rPr lang="en-US" sz="3600" b="0" i="0">
                <a:solidFill>
                  <a:srgbClr val="000000"/>
                </a:solidFill>
                <a:effectLst/>
                <a:latin typeface="Calibri" panose="020F0502020204030204" pitchFamily="34" charset="0"/>
              </a:rPr>
              <a:t>Fax: (609) 695-1174 </a:t>
            </a:r>
            <a:endParaRPr lang="en-US" sz="3200" b="0" i="0">
              <a:solidFill>
                <a:srgbClr val="000000"/>
              </a:solidFill>
              <a:effectLst/>
              <a:latin typeface="Segoe UI" panose="020B0502040204020203" pitchFamily="34" charset="0"/>
            </a:endParaRPr>
          </a:p>
          <a:p>
            <a:pPr algn="l" rtl="0" fontAlgn="base"/>
            <a:r>
              <a:rPr lang="en-US" sz="3600" b="1" i="0">
                <a:solidFill>
                  <a:srgbClr val="000000"/>
                </a:solidFill>
                <a:effectLst/>
                <a:latin typeface="Calibri" panose="020F0502020204030204" pitchFamily="34" charset="0"/>
              </a:rPr>
              <a:t>Print a paper form at: </a:t>
            </a:r>
            <a:r>
              <a:rPr lang="en-US" sz="3600" b="0" i="0" u="sng" strike="noStrike">
                <a:solidFill>
                  <a:srgbClr val="0563C1"/>
                </a:solidFill>
                <a:effectLst/>
                <a:latin typeface="Calibri" panose="020F0502020204030204" pitchFamily="34" charset="0"/>
                <a:hlinkClick r:id="rId5"/>
              </a:rPr>
              <a:t>nj.gov/labor/file</a:t>
            </a:r>
            <a:r>
              <a:rPr lang="en-US" sz="3600" b="0" i="0">
                <a:solidFill>
                  <a:srgbClr val="0563C1"/>
                </a:solidFill>
                <a:effectLst/>
                <a:latin typeface="Calibri" panose="020F0502020204030204" pitchFamily="34" charset="0"/>
              </a:rPr>
              <a:t> </a:t>
            </a:r>
            <a:endParaRPr lang="en-US" sz="3200" b="0" i="0">
              <a:solidFill>
                <a:srgbClr val="000000"/>
              </a:solidFill>
              <a:effectLst/>
              <a:latin typeface="Segoe UI" panose="020B0502040204020203" pitchFamily="34" charset="0"/>
            </a:endParaRPr>
          </a:p>
          <a:p>
            <a:pPr marL="0" indent="0">
              <a:buClr>
                <a:schemeClr val="tx1"/>
              </a:buClr>
              <a:buNone/>
            </a:pPr>
            <a:endParaRPr lang="en-US" sz="2400">
              <a:solidFill>
                <a:srgbClr val="0085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0534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a:rPr>
              <a:t>Tips on Filing a Complaint</a:t>
            </a:r>
            <a:endParaRPr lang="en-US" sz="6000">
              <a:solidFill>
                <a:schemeClr val="tx1">
                  <a:lumMod val="65000"/>
                  <a:lumOff val="35000"/>
                </a:schemeClr>
              </a:solidFill>
              <a:latin typeface="Franklin Gothic Demi Cond" panose="020B0706030402020204" pitchFamily="34" charset="0"/>
            </a:endParaRP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9117106" cy="4351338"/>
          </a:xfrm>
        </p:spPr>
        <p:txBody>
          <a:bodyPr vert="horz" lIns="91440" tIns="45720" rIns="91440" bIns="45720" rtlCol="0" anchor="t">
            <a:normAutofit fontScale="92500" lnSpcReduction="10000"/>
          </a:bodyPr>
          <a:lstStyle/>
          <a:p>
            <a:pPr algn="l" rtl="0" fontAlgn="base">
              <a:buFont typeface="Arial" panose="020B0604020202020204" pitchFamily="34" charset="0"/>
              <a:buChar char="•"/>
            </a:pPr>
            <a:r>
              <a:rPr lang="en-US" sz="2400" b="0" i="0">
                <a:solidFill>
                  <a:srgbClr val="000000"/>
                </a:solidFill>
                <a:effectLst/>
                <a:latin typeface="Calibri"/>
                <a:cs typeface="Calibri"/>
              </a:rPr>
              <a:t>A trusted person may file on your behalf or help you file. Groups of employees must file separate complaints. </a:t>
            </a:r>
          </a:p>
          <a:p>
            <a:r>
              <a:rPr lang="en-US" sz="2400">
                <a:ea typeface="+mn-lt"/>
                <a:cs typeface="+mn-lt"/>
              </a:rPr>
              <a:t>Supply current address, contact information, description of claim, and any supporting documentation (e.g. time records, checks, pay stubs).</a:t>
            </a:r>
            <a:endParaRPr lang="en-US" sz="2400">
              <a:solidFill>
                <a:srgbClr val="000000"/>
              </a:solidFill>
              <a:latin typeface="Calibri"/>
              <a:cs typeface="Calibri"/>
            </a:endParaRPr>
          </a:p>
          <a:p>
            <a:pPr algn="l" rtl="0" fontAlgn="base">
              <a:buFont typeface="Arial" panose="020B0604020202020204" pitchFamily="34" charset="0"/>
              <a:buChar char="•"/>
            </a:pPr>
            <a:r>
              <a:rPr lang="en-US" sz="2400" b="0" i="0">
                <a:solidFill>
                  <a:srgbClr val="000000"/>
                </a:solidFill>
                <a:effectLst/>
                <a:latin typeface="Calibri"/>
                <a:cs typeface="Calibri"/>
              </a:rPr>
              <a:t>Answer accurately and submit copies, not originals, of all relevant documents. </a:t>
            </a:r>
          </a:p>
          <a:p>
            <a:pPr algn="l" rtl="0" fontAlgn="base">
              <a:buFont typeface="Arial" panose="020B0604020202020204" pitchFamily="34" charset="0"/>
              <a:buChar char="•"/>
            </a:pPr>
            <a:r>
              <a:rPr lang="en-US" sz="2400" b="0" i="0">
                <a:solidFill>
                  <a:srgbClr val="000000"/>
                </a:solidFill>
                <a:effectLst/>
                <a:latin typeface="Calibri"/>
                <a:cs typeface="Calibri"/>
              </a:rPr>
              <a:t>You may be asked to provide additional details (i.e. employer information, hours worked). </a:t>
            </a:r>
          </a:p>
          <a:p>
            <a:pPr algn="l" rtl="0" fontAlgn="base">
              <a:buFont typeface="Arial" panose="020B0604020202020204" pitchFamily="34" charset="0"/>
              <a:buChar char="•"/>
            </a:pPr>
            <a:r>
              <a:rPr lang="en-US" sz="2400" b="1" i="0">
                <a:solidFill>
                  <a:srgbClr val="000000"/>
                </a:solidFill>
                <a:effectLst/>
                <a:latin typeface="Calibri"/>
                <a:cs typeface="Calibri"/>
              </a:rPr>
              <a:t>Farm workers, </a:t>
            </a:r>
            <a:r>
              <a:rPr lang="en-US" sz="2400" b="0" i="0">
                <a:solidFill>
                  <a:srgbClr val="201F1E"/>
                </a:solidFill>
                <a:effectLst/>
                <a:latin typeface="Calibri"/>
                <a:cs typeface="Calibri"/>
              </a:rPr>
              <a:t>email</a:t>
            </a:r>
            <a:r>
              <a:rPr lang="en-US" sz="2400" b="1" i="0">
                <a:solidFill>
                  <a:srgbClr val="201F1E"/>
                </a:solidFill>
                <a:effectLst/>
                <a:latin typeface="Calibri"/>
                <a:cs typeface="Calibri"/>
              </a:rPr>
              <a:t> </a:t>
            </a:r>
            <a:r>
              <a:rPr lang="en-US" sz="2400" b="0" i="0" u="sng" strike="noStrike">
                <a:solidFill>
                  <a:srgbClr val="0563C1"/>
                </a:solidFill>
                <a:effectLst/>
                <a:latin typeface="Calibri"/>
                <a:cs typeface="Calibri"/>
                <a:hlinkClick r:id="rId5"/>
              </a:rPr>
              <a:t>farms@dol.nj.gov</a:t>
            </a:r>
            <a:r>
              <a:rPr lang="en-US" sz="2400" b="0" i="0">
                <a:solidFill>
                  <a:srgbClr val="201F1E"/>
                </a:solidFill>
                <a:effectLst/>
                <a:latin typeface="Calibri"/>
                <a:cs typeface="Calibri"/>
              </a:rPr>
              <a:t> to tell us you’ve filed or to get help. </a:t>
            </a:r>
            <a:endParaRPr lang="en-US" sz="2400" b="0" i="0">
              <a:solidFill>
                <a:srgbClr val="000000"/>
              </a:solidFill>
              <a:effectLst/>
              <a:latin typeface="Calibri"/>
              <a:cs typeface="Calibri"/>
            </a:endParaRPr>
          </a:p>
          <a:p>
            <a:pPr marL="0" indent="0" algn="l" rtl="0" fontAlgn="base">
              <a:buNone/>
            </a:pPr>
            <a:endParaRPr lang="en-US" sz="3200" b="0" i="0">
              <a:solidFill>
                <a:srgbClr val="000000"/>
              </a:solidFill>
              <a:effectLst/>
              <a:latin typeface="Calibri" panose="020F0502020204030204" pitchFamily="34" charset="0"/>
            </a:endParaRPr>
          </a:p>
          <a:p>
            <a:pPr marL="0" indent="0" algn="l" rtl="0" fontAlgn="base">
              <a:buNone/>
            </a:pPr>
            <a:r>
              <a:rPr lang="en-US" sz="2400" b="0" i="0">
                <a:solidFill>
                  <a:srgbClr val="000000"/>
                </a:solidFill>
                <a:effectLst/>
                <a:latin typeface="Calibri" panose="020F0502020204030204" pitchFamily="34" charset="0"/>
              </a:rPr>
              <a:t>For questions for NJDOL, call </a:t>
            </a:r>
            <a:r>
              <a:rPr lang="en-US" sz="2400" b="0" i="0">
                <a:solidFill>
                  <a:srgbClr val="151F48"/>
                </a:solidFill>
                <a:effectLst/>
                <a:latin typeface="Calibri" panose="020F0502020204030204" pitchFamily="34" charset="0"/>
              </a:rPr>
              <a:t>(609) 292-2305 or email </a:t>
            </a:r>
            <a:r>
              <a:rPr lang="en-US" sz="2400" b="0" i="0" u="sng" strike="noStrike">
                <a:solidFill>
                  <a:srgbClr val="0050E6"/>
                </a:solidFill>
                <a:effectLst/>
                <a:latin typeface="Calibri" panose="020F0502020204030204" pitchFamily="34" charset="0"/>
                <a:hlinkClick r:id="rId6"/>
              </a:rPr>
              <a:t>wage.hour@dol.nj.gov</a:t>
            </a:r>
            <a:r>
              <a:rPr lang="en-US" sz="2400" b="0" i="0" u="sng">
                <a:solidFill>
                  <a:srgbClr val="0050E6"/>
                </a:solidFill>
                <a:effectLst/>
                <a:latin typeface="Calibri" panose="020F0502020204030204" pitchFamily="34" charset="0"/>
              </a:rPr>
              <a:t> </a:t>
            </a:r>
            <a:r>
              <a:rPr lang="en-US" sz="2400" b="0" i="0">
                <a:solidFill>
                  <a:srgbClr val="0050E6"/>
                </a:solidFill>
                <a:effectLst/>
                <a:latin typeface="Calibri" panose="020F0502020204030204" pitchFamily="34" charset="0"/>
              </a:rPr>
              <a:t> </a:t>
            </a:r>
            <a:endParaRPr lang="en-US" sz="3200" b="0" i="0">
              <a:solidFill>
                <a:srgbClr val="000000"/>
              </a:solidFill>
              <a:effectLst/>
              <a:latin typeface="Calibri" panose="020F0502020204030204" pitchFamily="34" charset="0"/>
            </a:endParaRPr>
          </a:p>
          <a:p>
            <a:pPr marL="0" indent="0" algn="l" rtl="0" fontAlgn="base">
              <a:buNone/>
            </a:pPr>
            <a:r>
              <a:rPr lang="en-US" sz="2400" b="0" i="0">
                <a:solidFill>
                  <a:srgbClr val="000000"/>
                </a:solidFill>
                <a:effectLst/>
                <a:latin typeface="Calibri"/>
                <a:cs typeface="Calibri"/>
              </a:rPr>
              <a:t>NJDOL will make every effort to provide assistance in your language </a:t>
            </a:r>
            <a:endParaRPr lang="en-US" sz="3200" b="0" i="0">
              <a:solidFill>
                <a:srgbClr val="000000"/>
              </a:solidFill>
              <a:effectLst/>
              <a:latin typeface="Calibri"/>
              <a:cs typeface="Calibri"/>
            </a:endParaRPr>
          </a:p>
        </p:txBody>
      </p:sp>
    </p:spTree>
    <p:extLst>
      <p:ext uri="{BB962C8B-B14F-4D97-AF65-F5344CB8AC3E}">
        <p14:creationId xmlns:p14="http://schemas.microsoft.com/office/powerpoint/2010/main" val="28441161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Confidentiality and Filing Anonymously</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9117106" cy="4351338"/>
          </a:xfrm>
        </p:spPr>
        <p:txBody>
          <a:bodyPr vert="horz" lIns="91440" tIns="45720" rIns="91440" bIns="45720" rtlCol="0" anchor="t">
            <a:normAutofit/>
          </a:bodyPr>
          <a:lstStyle/>
          <a:p>
            <a:pPr fontAlgn="base"/>
            <a:r>
              <a:rPr lang="en-US" b="0" i="0">
                <a:solidFill>
                  <a:srgbClr val="000000"/>
                </a:solidFill>
                <a:effectLst/>
                <a:latin typeface="Calibri"/>
                <a:cs typeface="Calibri"/>
              </a:rPr>
              <a:t>If you filed a complaint or are a witness that provided a statement, we will </a:t>
            </a:r>
            <a:r>
              <a:rPr lang="en-US">
                <a:solidFill>
                  <a:srgbClr val="000000"/>
                </a:solidFill>
                <a:latin typeface="Calibri"/>
                <a:cs typeface="Calibri"/>
              </a:rPr>
              <a:t>protect</a:t>
            </a:r>
            <a:r>
              <a:rPr lang="en-US" b="0" i="0">
                <a:solidFill>
                  <a:srgbClr val="000000"/>
                </a:solidFill>
                <a:effectLst/>
                <a:latin typeface="Calibri"/>
                <a:cs typeface="Calibri"/>
              </a:rPr>
              <a:t> your </a:t>
            </a:r>
            <a:r>
              <a:rPr lang="en-US">
                <a:solidFill>
                  <a:srgbClr val="000000"/>
                </a:solidFill>
                <a:latin typeface="Calibri"/>
                <a:cs typeface="Calibri"/>
              </a:rPr>
              <a:t>name and identifying</a:t>
            </a:r>
            <a:r>
              <a:rPr lang="en-US" b="0" i="0">
                <a:solidFill>
                  <a:srgbClr val="000000"/>
                </a:solidFill>
                <a:effectLst/>
                <a:latin typeface="Calibri"/>
                <a:cs typeface="Calibri"/>
              </a:rPr>
              <a:t> information</a:t>
            </a:r>
            <a:r>
              <a:rPr lang="en-US">
                <a:solidFill>
                  <a:srgbClr val="000000"/>
                </a:solidFill>
                <a:latin typeface="Calibri"/>
                <a:cs typeface="Calibri"/>
              </a:rPr>
              <a:t> to the maximum extent allowable under the law</a:t>
            </a:r>
            <a:r>
              <a:rPr lang="en-US" b="0" i="0">
                <a:solidFill>
                  <a:srgbClr val="000000"/>
                </a:solidFill>
                <a:effectLst/>
                <a:latin typeface="Calibri"/>
                <a:cs typeface="Calibri"/>
              </a:rPr>
              <a:t>.</a:t>
            </a:r>
            <a:endParaRPr lang="en-US"/>
          </a:p>
          <a:p>
            <a:pPr marL="0" indent="0">
              <a:buNone/>
            </a:pPr>
            <a:endParaRPr lang="en-US" sz="2400">
              <a:solidFill>
                <a:srgbClr val="000000"/>
              </a:solidFill>
              <a:latin typeface="Segoe UI"/>
              <a:cs typeface="Segoe UI"/>
            </a:endParaRPr>
          </a:p>
          <a:p>
            <a:pPr algn="l" rtl="0" fontAlgn="base"/>
            <a:r>
              <a:rPr lang="en-US" b="0" i="0">
                <a:solidFill>
                  <a:srgbClr val="000000"/>
                </a:solidFill>
                <a:effectLst/>
                <a:latin typeface="Calibri" panose="020F0502020204030204" pitchFamily="34" charset="0"/>
              </a:rPr>
              <a:t>To file anonymously, file by mail or fax. Write “ANONYMOUS” in the name section of the complaint form and leave address blank. You won’t receive information about your complaint or be able to check its status.  </a:t>
            </a:r>
            <a:endParaRPr lang="en-US" sz="24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1204903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Protection from Retaliation</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9117106" cy="4351338"/>
          </a:xfrm>
        </p:spPr>
        <p:txBody>
          <a:bodyPr>
            <a:normAutofit/>
          </a:bodyPr>
          <a:lstStyle/>
          <a:p>
            <a:pPr algn="l" rtl="0" fontAlgn="base"/>
            <a:r>
              <a:rPr lang="en-US" sz="2400" b="0" i="0">
                <a:solidFill>
                  <a:srgbClr val="000000"/>
                </a:solidFill>
                <a:effectLst/>
                <a:latin typeface="Calibri" panose="020F0502020204030204" pitchFamily="34" charset="0"/>
              </a:rPr>
              <a:t>Employers may not retaliate against you for filing a complaint, it’s against the law. Employers that break the law can face fines and penalties. Learn more at </a:t>
            </a:r>
            <a:r>
              <a:rPr lang="en-US" sz="2400" b="0" i="0" u="sng" strike="noStrike">
                <a:solidFill>
                  <a:srgbClr val="0563C1"/>
                </a:solidFill>
                <a:effectLst/>
                <a:latin typeface="Calibri" panose="020F0502020204030204" pitchFamily="34" charset="0"/>
                <a:hlinkClick r:id="rId5"/>
              </a:rPr>
              <a:t>myworkrights.nj.gov</a:t>
            </a:r>
            <a:r>
              <a:rPr lang="en-US" sz="2400" b="0" i="0">
                <a:solidFill>
                  <a:srgbClr val="000000"/>
                </a:solidFill>
                <a:effectLst/>
                <a:latin typeface="Calibri" panose="020F0502020204030204" pitchFamily="34" charset="0"/>
              </a:rPr>
              <a:t>. </a:t>
            </a:r>
          </a:p>
          <a:p>
            <a:pPr marL="0" indent="0" algn="l" rtl="0" fontAlgn="base">
              <a:buNone/>
            </a:pPr>
            <a:endParaRPr lang="en-US" sz="3600" b="0" i="0">
              <a:solidFill>
                <a:srgbClr val="000000"/>
              </a:solidFill>
              <a:effectLst/>
              <a:latin typeface="Segoe UI" panose="020B0502040204020203" pitchFamily="34" charset="0"/>
            </a:endParaRPr>
          </a:p>
          <a:p>
            <a:pPr algn="l" rtl="0" fontAlgn="base"/>
            <a:r>
              <a:rPr lang="en-US" sz="2400" b="0" i="0">
                <a:solidFill>
                  <a:srgbClr val="000000"/>
                </a:solidFill>
                <a:effectLst/>
                <a:latin typeface="Calibri" panose="020F0502020204030204" pitchFamily="34" charset="0"/>
              </a:rPr>
              <a:t>NJDOL employees do not ask questions about immigration or citizenship and serve all workers regardless of their status. NJDOL will not share any information from an investigation with any federal immigration agency, unless legally required to do so.  </a:t>
            </a:r>
            <a:endParaRPr lang="en-US" sz="36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2591517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a:rPr>
              <a:t>NJ Work Rights &amp; Benefits Overview</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9117106" cy="4351338"/>
          </a:xfrm>
        </p:spPr>
        <p:txBody>
          <a:bodyPr vert="horz" lIns="91440" tIns="45720" rIns="91440" bIns="45720" rtlCol="0" anchor="t">
            <a:normAutofit fontScale="92500" lnSpcReduction="20000"/>
          </a:bodyPr>
          <a:lstStyle/>
          <a:p>
            <a:pPr marL="0" indent="0">
              <a:buNone/>
            </a:pPr>
            <a:r>
              <a:rPr lang="en-US" b="1">
                <a:solidFill>
                  <a:srgbClr val="008599"/>
                </a:solidFill>
                <a:latin typeface="Calibri"/>
                <a:cs typeface="Calibri"/>
              </a:rPr>
              <a:t>myworkrights.nj.gov</a:t>
            </a:r>
          </a:p>
          <a:p>
            <a:pPr marL="457200" indent="-457200"/>
            <a:r>
              <a:rPr lang="en-US">
                <a:solidFill>
                  <a:schemeClr val="tx1">
                    <a:lumMod val="95000"/>
                    <a:lumOff val="5000"/>
                  </a:schemeClr>
                </a:solidFill>
                <a:cs typeface="Calibri" panose="020F0502020204030204"/>
              </a:rPr>
              <a:t>Info for tipped workers, farm workers, domestic workers</a:t>
            </a:r>
          </a:p>
          <a:p>
            <a:pPr marL="457200" indent="-457200" algn="l"/>
            <a:r>
              <a:rPr lang="en-US">
                <a:solidFill>
                  <a:schemeClr val="tx1">
                    <a:lumMod val="95000"/>
                    <a:lumOff val="5000"/>
                  </a:schemeClr>
                </a:solidFill>
                <a:latin typeface="Calibri"/>
                <a:cs typeface="Calibri"/>
              </a:rPr>
              <a:t>Misclassification</a:t>
            </a:r>
            <a:endParaRPr lang="en-US" i="0">
              <a:solidFill>
                <a:schemeClr val="tx1">
                  <a:lumMod val="95000"/>
                  <a:lumOff val="5000"/>
                </a:schemeClr>
              </a:solidFill>
              <a:effectLst/>
              <a:latin typeface="Calibri" panose="020F0502020204030204" pitchFamily="34" charset="0"/>
              <a:cs typeface="Calibri" panose="020F0502020204030204" pitchFamily="34" charset="0"/>
            </a:endParaRPr>
          </a:p>
          <a:p>
            <a:pPr marL="457200" indent="-457200"/>
            <a:r>
              <a:rPr lang="en-US">
                <a:solidFill>
                  <a:schemeClr val="tx1">
                    <a:lumMod val="95000"/>
                    <a:lumOff val="5000"/>
                  </a:schemeClr>
                </a:solidFill>
                <a:latin typeface="Calibri"/>
                <a:cs typeface="Calibri"/>
              </a:rPr>
              <a:t>Safe and Healthy Workplaces</a:t>
            </a:r>
          </a:p>
          <a:p>
            <a:pPr marL="0" indent="0">
              <a:buNone/>
            </a:pPr>
            <a:endParaRPr lang="en-US">
              <a:solidFill>
                <a:schemeClr val="tx1">
                  <a:lumMod val="95000"/>
                  <a:lumOff val="5000"/>
                </a:schemeClr>
              </a:solidFill>
              <a:latin typeface="Calibri"/>
              <a:cs typeface="Calibri"/>
            </a:endParaRPr>
          </a:p>
          <a:p>
            <a:pPr marL="0" indent="0">
              <a:buNone/>
            </a:pPr>
            <a:r>
              <a:rPr lang="en-US" b="1">
                <a:solidFill>
                  <a:srgbClr val="008599"/>
                </a:solidFill>
                <a:latin typeface="Calibri"/>
                <a:cs typeface="Calibri"/>
              </a:rPr>
              <a:t>NJ Paid Family and Medical Leave:</a:t>
            </a:r>
            <a:r>
              <a:rPr lang="en-US">
                <a:solidFill>
                  <a:schemeClr val="tx1">
                    <a:lumMod val="95000"/>
                    <a:lumOff val="5000"/>
                  </a:schemeClr>
                </a:solidFill>
                <a:latin typeface="Calibri"/>
                <a:cs typeface="Calibri"/>
              </a:rPr>
              <a:t> myleavebenefits.nj.gov</a:t>
            </a:r>
          </a:p>
          <a:p>
            <a:pPr marL="0" indent="0">
              <a:buNone/>
            </a:pPr>
            <a:endParaRPr lang="en-US">
              <a:solidFill>
                <a:schemeClr val="tx1">
                  <a:lumMod val="95000"/>
                  <a:lumOff val="5000"/>
                </a:schemeClr>
              </a:solidFill>
              <a:latin typeface="Calibri"/>
              <a:ea typeface="+mn-lt"/>
              <a:cs typeface="Calibri"/>
            </a:endParaRPr>
          </a:p>
          <a:p>
            <a:pPr marL="0" indent="0">
              <a:buNone/>
            </a:pPr>
            <a:r>
              <a:rPr lang="en-US" b="1">
                <a:solidFill>
                  <a:srgbClr val="008599"/>
                </a:solidFill>
                <a:latin typeface="Calibri"/>
                <a:cs typeface="Calibri"/>
              </a:rPr>
              <a:t>Job-Related Injuries:</a:t>
            </a:r>
            <a:r>
              <a:rPr lang="en-US">
                <a:solidFill>
                  <a:schemeClr val="tx1">
                    <a:lumMod val="95000"/>
                    <a:lumOff val="5000"/>
                  </a:schemeClr>
                </a:solidFill>
                <a:latin typeface="Calibri"/>
                <a:cs typeface="Calibri"/>
              </a:rPr>
              <a:t> </a:t>
            </a:r>
            <a:r>
              <a:rPr lang="en-US">
                <a:solidFill>
                  <a:srgbClr val="000000"/>
                </a:solidFill>
                <a:latin typeface="Calibri"/>
                <a:cs typeface="Calibri"/>
              </a:rPr>
              <a:t>nj.gov/labor/</a:t>
            </a:r>
            <a:r>
              <a:rPr lang="en-US" err="1">
                <a:solidFill>
                  <a:srgbClr val="000000"/>
                </a:solidFill>
                <a:latin typeface="Calibri"/>
                <a:cs typeface="Calibri"/>
              </a:rPr>
              <a:t>workerscompensation</a:t>
            </a:r>
            <a:endParaRPr lang="en-US">
              <a:solidFill>
                <a:schemeClr val="tx1">
                  <a:lumMod val="95000"/>
                  <a:lumOff val="5000"/>
                </a:schemeClr>
              </a:solidFill>
              <a:latin typeface="Calibri"/>
              <a:ea typeface="+mn-lt"/>
              <a:cs typeface="Calibri"/>
            </a:endParaRPr>
          </a:p>
          <a:p>
            <a:pPr marL="0" indent="0" fontAlgn="base">
              <a:buNone/>
            </a:pPr>
            <a:endParaRPr lang="en-US" sz="2000">
              <a:solidFill>
                <a:srgbClr val="000000"/>
              </a:solidFill>
              <a:latin typeface="Calibri" panose="020F0502020204030204" pitchFamily="34" charset="0"/>
              <a:cs typeface="Calibri" panose="020F0502020204030204" pitchFamily="34" charset="0"/>
            </a:endParaRPr>
          </a:p>
          <a:p>
            <a:pPr marL="0" indent="0" fontAlgn="base">
              <a:buNone/>
            </a:pPr>
            <a:r>
              <a:rPr lang="en-US" b="1" i="0">
                <a:solidFill>
                  <a:srgbClr val="008599"/>
                </a:solidFill>
                <a:effectLst/>
                <a:latin typeface="Calibri"/>
                <a:cs typeface="Calibri"/>
              </a:rPr>
              <a:t>NJ Law prohibits discrimination at work</a:t>
            </a:r>
          </a:p>
          <a:p>
            <a:pPr marL="0" indent="0" fontAlgn="base">
              <a:buNone/>
            </a:pPr>
            <a:r>
              <a:rPr lang="en-US" sz="2600">
                <a:solidFill>
                  <a:srgbClr val="000000"/>
                </a:solidFill>
                <a:latin typeface="Calibri"/>
                <a:cs typeface="Calibri"/>
              </a:rPr>
              <a:t>njcivilrights.gov</a:t>
            </a:r>
            <a:endParaRPr lang="en-US" sz="2600" i="0">
              <a:solidFill>
                <a:srgbClr val="000000"/>
              </a:solidFill>
              <a:effectLst/>
              <a:latin typeface="Calibri"/>
              <a:cs typeface="Calibri"/>
            </a:endParaRPr>
          </a:p>
        </p:txBody>
      </p:sp>
    </p:spTree>
    <p:extLst>
      <p:ext uri="{BB962C8B-B14F-4D97-AF65-F5344CB8AC3E}">
        <p14:creationId xmlns:p14="http://schemas.microsoft.com/office/powerpoint/2010/main" val="40531155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341" y="2"/>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9592" y="365125"/>
            <a:ext cx="10614208" cy="1154393"/>
          </a:xfrm>
        </p:spPr>
        <p:txBody>
          <a:bodyPr>
            <a:normAutofit/>
          </a:bodyPr>
          <a:lstStyle/>
          <a:p>
            <a:r>
              <a:rPr lang="en-US" sz="6000">
                <a:solidFill>
                  <a:schemeClr val="tx1">
                    <a:lumMod val="65000"/>
                    <a:lumOff val="35000"/>
                  </a:schemeClr>
                </a:solidFill>
                <a:latin typeface="Franklin Gothic Demi Cond" panose="020B0706030402020204" pitchFamily="34" charset="0"/>
              </a:rPr>
              <a:t>PowerPoint Presentation</a:t>
            </a:r>
          </a:p>
        </p:txBody>
      </p:sp>
      <p:sp>
        <p:nvSpPr>
          <p:cNvPr id="3" name="Content Placeholder 2"/>
          <p:cNvSpPr>
            <a:spLocks noGrp="1"/>
          </p:cNvSpPr>
          <p:nvPr>
            <p:ph idx="1"/>
          </p:nvPr>
        </p:nvSpPr>
        <p:spPr>
          <a:xfrm>
            <a:off x="956984" y="1844302"/>
            <a:ext cx="5508812" cy="4351338"/>
          </a:xfrm>
        </p:spPr>
        <p:txBody>
          <a:bodyPr>
            <a:normAutofit/>
          </a:bodyPr>
          <a:lstStyle/>
          <a:p>
            <a:pPr marL="342900" lvl="1" indent="-342900">
              <a:spcBef>
                <a:spcPts val="0"/>
              </a:spcBef>
              <a:spcAft>
                <a:spcPts val="1200"/>
              </a:spcAft>
            </a:pPr>
            <a:r>
              <a:rPr lang="en-US">
                <a:solidFill>
                  <a:schemeClr val="tx1">
                    <a:lumMod val="75000"/>
                    <a:lumOff val="25000"/>
                  </a:schemeClr>
                </a:solidFill>
                <a:latin typeface="Arial" panose="020B0604020202020204" pitchFamily="34" charset="0"/>
                <a:cs typeface="Arial" panose="020B0604020202020204" pitchFamily="34" charset="0"/>
              </a:rPr>
              <a:t>Introduction</a:t>
            </a:r>
          </a:p>
          <a:p>
            <a:pPr marL="342900" lvl="1" indent="-342900">
              <a:spcBef>
                <a:spcPts val="0"/>
              </a:spcBef>
              <a:spcAft>
                <a:spcPts val="1200"/>
              </a:spcAft>
            </a:pPr>
            <a:r>
              <a:rPr lang="en-US">
                <a:solidFill>
                  <a:schemeClr val="tx1">
                    <a:lumMod val="75000"/>
                    <a:lumOff val="25000"/>
                  </a:schemeClr>
                </a:solidFill>
                <a:latin typeface="Arial" panose="020B0604020202020204" pitchFamily="34" charset="0"/>
                <a:cs typeface="Arial" panose="020B0604020202020204" pitchFamily="34" charset="0"/>
              </a:rPr>
              <a:t>What is the law?</a:t>
            </a:r>
            <a:endParaRPr lang="en-US" strike="sngStrike">
              <a:solidFill>
                <a:schemeClr val="tx1">
                  <a:lumMod val="75000"/>
                  <a:lumOff val="25000"/>
                </a:schemeClr>
              </a:solidFill>
              <a:latin typeface="Arial" panose="020B0604020202020204" pitchFamily="34" charset="0"/>
              <a:cs typeface="Arial" panose="020B0604020202020204" pitchFamily="34" charset="0"/>
            </a:endParaRPr>
          </a:p>
          <a:p>
            <a:pPr marL="342900" lvl="1" indent="-342900">
              <a:spcBef>
                <a:spcPts val="0"/>
              </a:spcBef>
              <a:spcAft>
                <a:spcPts val="1200"/>
              </a:spcAft>
            </a:pPr>
            <a:r>
              <a:rPr lang="en-US">
                <a:solidFill>
                  <a:schemeClr val="tx1">
                    <a:lumMod val="75000"/>
                    <a:lumOff val="25000"/>
                  </a:schemeClr>
                </a:solidFill>
                <a:latin typeface="Arial" panose="020B0604020202020204" pitchFamily="34" charset="0"/>
                <a:cs typeface="Arial" panose="020B0604020202020204" pitchFamily="34" charset="0"/>
              </a:rPr>
              <a:t>Who is covered?</a:t>
            </a:r>
          </a:p>
          <a:p>
            <a:pPr marL="342900" lvl="1" indent="-342900">
              <a:spcBef>
                <a:spcPts val="0"/>
              </a:spcBef>
              <a:spcAft>
                <a:spcPts val="1200"/>
              </a:spcAft>
            </a:pPr>
            <a:r>
              <a:rPr lang="en-US">
                <a:solidFill>
                  <a:schemeClr val="tx1">
                    <a:lumMod val="75000"/>
                    <a:lumOff val="25000"/>
                  </a:schemeClr>
                </a:solidFill>
                <a:latin typeface="Arial" panose="020B0604020202020204" pitchFamily="34" charset="0"/>
                <a:cs typeface="Arial" panose="020B0604020202020204" pitchFamily="34" charset="0"/>
              </a:rPr>
              <a:t>What is the Notice of Employee Rights?</a:t>
            </a:r>
          </a:p>
          <a:p>
            <a:pPr marL="342900" lvl="1" indent="-342900">
              <a:spcBef>
                <a:spcPts val="0"/>
              </a:spcBef>
              <a:spcAft>
                <a:spcPts val="1200"/>
              </a:spcAft>
            </a:pPr>
            <a:r>
              <a:rPr lang="en-US">
                <a:solidFill>
                  <a:schemeClr val="tx1">
                    <a:lumMod val="75000"/>
                    <a:lumOff val="25000"/>
                  </a:schemeClr>
                </a:solidFill>
                <a:latin typeface="Arial" panose="020B0604020202020204" pitchFamily="34" charset="0"/>
                <a:cs typeface="Arial" panose="020B0604020202020204" pitchFamily="34" charset="0"/>
              </a:rPr>
              <a:t>How does sick leave accrue?</a:t>
            </a:r>
          </a:p>
          <a:p>
            <a:pPr marL="342900" lvl="1" indent="-342900">
              <a:spcBef>
                <a:spcPts val="0"/>
              </a:spcBef>
              <a:spcAft>
                <a:spcPts val="1200"/>
              </a:spcAft>
            </a:pPr>
            <a:r>
              <a:rPr lang="en-US">
                <a:solidFill>
                  <a:schemeClr val="tx1">
                    <a:lumMod val="75000"/>
                    <a:lumOff val="25000"/>
                  </a:schemeClr>
                </a:solidFill>
                <a:latin typeface="Arial" panose="020B0604020202020204" pitchFamily="34" charset="0"/>
                <a:cs typeface="Arial" panose="020B0604020202020204" pitchFamily="34" charset="0"/>
              </a:rPr>
              <a:t>When can I use earned sick leave?</a:t>
            </a:r>
          </a:p>
          <a:p>
            <a:pPr marL="342900" lvl="1" indent="-342900">
              <a:spcBef>
                <a:spcPts val="0"/>
              </a:spcBef>
              <a:spcAft>
                <a:spcPts val="1200"/>
              </a:spcAft>
            </a:pPr>
            <a:r>
              <a:rPr lang="en-US">
                <a:solidFill>
                  <a:schemeClr val="tx1">
                    <a:lumMod val="75000"/>
                    <a:lumOff val="25000"/>
                  </a:schemeClr>
                </a:solidFill>
                <a:latin typeface="Arial" panose="020B0604020202020204" pitchFamily="34" charset="0"/>
                <a:cs typeface="Arial" panose="020B0604020202020204" pitchFamily="34" charset="0"/>
              </a:rPr>
              <a:t>How am I paid for my sick days?</a:t>
            </a:r>
          </a:p>
        </p:txBody>
      </p:sp>
      <p:pic>
        <p:nvPicPr>
          <p:cNvPr id="4"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59204" y="3059203"/>
            <a:ext cx="6857999" cy="739591"/>
          </a:xfrm>
          <a:prstGeom prst="rect">
            <a:avLst/>
          </a:prstGeom>
        </p:spPr>
      </p:pic>
      <p:sp>
        <p:nvSpPr>
          <p:cNvPr id="5" name="TextBox 4"/>
          <p:cNvSpPr txBox="1"/>
          <p:nvPr/>
        </p:nvSpPr>
        <p:spPr>
          <a:xfrm>
            <a:off x="6465796" y="1844302"/>
            <a:ext cx="5544272" cy="1354217"/>
          </a:xfrm>
          <a:prstGeom prst="rect">
            <a:avLst/>
          </a:prstGeom>
          <a:noFill/>
        </p:spPr>
        <p:txBody>
          <a:bodyPr wrap="square" rtlCol="0">
            <a:spAutoFit/>
          </a:bodyPr>
          <a:lstStyle/>
          <a:p>
            <a:pPr marL="342900" lvl="1" indent="-342900">
              <a:spcBef>
                <a:spcPts val="0"/>
              </a:spcBef>
              <a:spcAft>
                <a:spcPts val="1200"/>
              </a:spcAft>
              <a:buFont typeface="Arial" panose="020B0604020202020204" pitchFamily="34" charset="0"/>
              <a:buChar char="•"/>
            </a:pPr>
            <a:r>
              <a:rPr lang="en-US" sz="2400">
                <a:solidFill>
                  <a:schemeClr val="tx1">
                    <a:lumMod val="75000"/>
                    <a:lumOff val="25000"/>
                  </a:schemeClr>
                </a:solidFill>
                <a:latin typeface="Arial" panose="020B0604020202020204" pitchFamily="34" charset="0"/>
                <a:cs typeface="Arial" panose="020B0604020202020204" pitchFamily="34" charset="0"/>
              </a:rPr>
              <a:t>What are some of the rules for employers?</a:t>
            </a:r>
          </a:p>
          <a:p>
            <a:pPr marL="342900" lvl="1" indent="-342900">
              <a:spcBef>
                <a:spcPts val="0"/>
              </a:spcBef>
              <a:spcAft>
                <a:spcPts val="1200"/>
              </a:spcAft>
              <a:buFont typeface="Arial" panose="020B0604020202020204" pitchFamily="34" charset="0"/>
              <a:buChar char="•"/>
            </a:pPr>
            <a:r>
              <a:rPr lang="en-US" sz="2400">
                <a:solidFill>
                  <a:schemeClr val="tx1">
                    <a:lumMod val="75000"/>
                    <a:lumOff val="25000"/>
                  </a:schemeClr>
                </a:solidFill>
                <a:latin typeface="Arial" panose="020B0604020202020204" pitchFamily="34" charset="0"/>
                <a:cs typeface="Arial" panose="020B0604020202020204" pitchFamily="34" charset="0"/>
              </a:rPr>
              <a:t>Conclusion</a:t>
            </a:r>
          </a:p>
        </p:txBody>
      </p:sp>
      <p:pic>
        <p:nvPicPr>
          <p:cNvPr id="9"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Tree>
    <p:extLst>
      <p:ext uri="{BB962C8B-B14F-4D97-AF65-F5344CB8AC3E}">
        <p14:creationId xmlns:p14="http://schemas.microsoft.com/office/powerpoint/2010/main" val="2430448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You have the Right to be Paid</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9117106" cy="4351338"/>
          </a:xfrm>
        </p:spPr>
        <p:txBody>
          <a:bodyPr vert="horz" lIns="91440" tIns="45720" rIns="91440" bIns="45720" rtlCol="0" anchor="t">
            <a:normAutofit lnSpcReduction="10000"/>
          </a:bodyPr>
          <a:lstStyle/>
          <a:p>
            <a:pPr marL="0" indent="0" algn="l" rtl="0" fontAlgn="base">
              <a:buNone/>
            </a:pPr>
            <a:r>
              <a:rPr lang="en-US" sz="2400" b="0" i="0">
                <a:solidFill>
                  <a:srgbClr val="008599"/>
                </a:solidFill>
                <a:effectLst/>
                <a:latin typeface="Calibri"/>
                <a:cs typeface="Calibri"/>
              </a:rPr>
              <a:t>You’re due the full amount of wages owed, for all hours worked, and no less than the applicable state minimum wage.</a:t>
            </a:r>
          </a:p>
          <a:p>
            <a:pPr marL="0" indent="0" algn="l" rtl="0" fontAlgn="base">
              <a:buNone/>
            </a:pPr>
            <a:endParaRPr lang="en-US" sz="2000" b="0" i="0">
              <a:solidFill>
                <a:srgbClr val="000000"/>
              </a:solidFill>
              <a:effectLst/>
              <a:latin typeface="Calibri" panose="020F0502020204030204" pitchFamily="34" charset="0"/>
            </a:endParaRPr>
          </a:p>
          <a:p>
            <a:pPr lvl="1" fontAlgn="base"/>
            <a:r>
              <a:rPr lang="en-US" sz="2000" b="1">
                <a:solidFill>
                  <a:srgbClr val="000000"/>
                </a:solidFill>
                <a:latin typeface="Calibri" panose="020F0502020204030204" pitchFamily="34" charset="0"/>
              </a:rPr>
              <a:t>Overtime: </a:t>
            </a:r>
            <a:r>
              <a:rPr lang="en-US" sz="2000">
                <a:solidFill>
                  <a:srgbClr val="000000"/>
                </a:solidFill>
                <a:latin typeface="Calibri" panose="020F0502020204030204" pitchFamily="34" charset="0"/>
              </a:rPr>
              <a:t>Most workers are owed 1.5 times regular hourly rate of pay for hours worked over 40 hours/week</a:t>
            </a:r>
          </a:p>
          <a:p>
            <a:pPr marL="457200" lvl="1" indent="0" fontAlgn="base">
              <a:buNone/>
            </a:pPr>
            <a:endParaRPr lang="en-US" sz="2000">
              <a:solidFill>
                <a:srgbClr val="000000"/>
              </a:solidFill>
              <a:latin typeface="Calibri" panose="020F0502020204030204" pitchFamily="34" charset="0"/>
            </a:endParaRPr>
          </a:p>
          <a:p>
            <a:pPr lvl="1" fontAlgn="base"/>
            <a:r>
              <a:rPr lang="en-US" sz="2000" b="1" i="0">
                <a:solidFill>
                  <a:srgbClr val="000000"/>
                </a:solidFill>
                <a:effectLst/>
                <a:latin typeface="Calibri" panose="020F0502020204030204" pitchFamily="34" charset="0"/>
              </a:rPr>
              <a:t>Public Const</a:t>
            </a:r>
            <a:r>
              <a:rPr lang="en-US" sz="2000" b="1">
                <a:solidFill>
                  <a:srgbClr val="000000"/>
                </a:solidFill>
                <a:latin typeface="Calibri" panose="020F0502020204030204" pitchFamily="34" charset="0"/>
              </a:rPr>
              <a:t>ruction (i.e., schools, buildings, roads): </a:t>
            </a:r>
            <a:r>
              <a:rPr lang="en-US" sz="2000">
                <a:solidFill>
                  <a:srgbClr val="000000"/>
                </a:solidFill>
                <a:latin typeface="Calibri" panose="020F0502020204030204" pitchFamily="34" charset="0"/>
              </a:rPr>
              <a:t>Contractors must register with the State and pay prevailing wage</a:t>
            </a:r>
          </a:p>
          <a:p>
            <a:pPr marL="457200" lvl="1" indent="0" fontAlgn="base">
              <a:buNone/>
            </a:pPr>
            <a:endParaRPr lang="en-US" sz="2000">
              <a:solidFill>
                <a:srgbClr val="000000"/>
              </a:solidFill>
              <a:latin typeface="Calibri" panose="020F0502020204030204" pitchFamily="34" charset="0"/>
            </a:endParaRPr>
          </a:p>
          <a:p>
            <a:pPr lvl="1" fontAlgn="base"/>
            <a:r>
              <a:rPr lang="en-US" sz="2000" b="1" i="0">
                <a:solidFill>
                  <a:srgbClr val="000000"/>
                </a:solidFill>
                <a:effectLst/>
                <a:latin typeface="Calibri" panose="020F0502020204030204" pitchFamily="34" charset="0"/>
              </a:rPr>
              <a:t>Misclassified as independent contractor (1099) or paid cash off the books: </a:t>
            </a:r>
            <a:r>
              <a:rPr lang="en-US" sz="2000" i="0">
                <a:solidFill>
                  <a:srgbClr val="000000"/>
                </a:solidFill>
                <a:effectLst/>
                <a:latin typeface="Calibri" panose="020F0502020204030204" pitchFamily="34" charset="0"/>
              </a:rPr>
              <a:t>you’re not at fault, but you could be deprived of work rights and other benefits. Misclassified employees may be entitled to financial award.</a:t>
            </a:r>
            <a:endParaRPr lang="en-US" sz="2000" b="1">
              <a:solidFill>
                <a:srgbClr val="000000"/>
              </a:solidFill>
              <a:latin typeface="Segoe UI" panose="020B0502040204020203" pitchFamily="34" charset="0"/>
            </a:endParaRPr>
          </a:p>
          <a:p>
            <a:pPr lvl="1" fontAlgn="base"/>
            <a:endParaRPr lang="en-US" sz="2000" b="1" i="0">
              <a:solidFill>
                <a:srgbClr val="000000"/>
              </a:solidFill>
              <a:effectLst/>
              <a:latin typeface="Segoe UI" panose="020B0502040204020203" pitchFamily="34" charset="0"/>
            </a:endParaRPr>
          </a:p>
          <a:p>
            <a:pPr marL="6350" lvl="1" indent="-6350" fontAlgn="base">
              <a:buNone/>
            </a:pPr>
            <a:r>
              <a:rPr lang="en-US" sz="2000">
                <a:solidFill>
                  <a:srgbClr val="000000"/>
                </a:solidFill>
                <a:latin typeface="Segoe UI" panose="020B0502040204020203" pitchFamily="34" charset="0"/>
              </a:rPr>
              <a:t>Learn more at </a:t>
            </a:r>
            <a:r>
              <a:rPr lang="en-US" sz="2000" b="1">
                <a:solidFill>
                  <a:srgbClr val="000000"/>
                </a:solidFill>
                <a:latin typeface="Segoe UI" panose="020B0502040204020203" pitchFamily="34" charset="0"/>
              </a:rPr>
              <a:t>myworkrights.nj.gov</a:t>
            </a:r>
            <a:endParaRPr lang="en-US" sz="2000" i="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513272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a:rPr>
              <a:t>More NJ Work Rights &amp; Benefits</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9117106" cy="4351338"/>
          </a:xfrm>
        </p:spPr>
        <p:txBody>
          <a:bodyPr vert="horz" lIns="91440" tIns="45720" rIns="91440" bIns="45720" rtlCol="0" anchor="t">
            <a:normAutofit/>
          </a:bodyPr>
          <a:lstStyle/>
          <a:p>
            <a:pPr marL="0" indent="0" algn="l" rtl="0" fontAlgn="base">
              <a:buNone/>
            </a:pPr>
            <a:r>
              <a:rPr lang="en-US" b="1" i="0">
                <a:solidFill>
                  <a:srgbClr val="008599"/>
                </a:solidFill>
                <a:effectLst/>
                <a:latin typeface="Calibri"/>
                <a:cs typeface="Calibri"/>
              </a:rPr>
              <a:t>NJ Paid Family and Medical Leave</a:t>
            </a:r>
          </a:p>
          <a:p>
            <a:pPr fontAlgn="base"/>
            <a:r>
              <a:rPr lang="en-US" sz="2400">
                <a:solidFill>
                  <a:srgbClr val="000000"/>
                </a:solidFill>
                <a:latin typeface="Calibri"/>
                <a:cs typeface="Calibri"/>
              </a:rPr>
              <a:t>Cash benefits to care for yourself and loved ones (requires valid SSN)</a:t>
            </a:r>
          </a:p>
          <a:p>
            <a:pPr fontAlgn="base"/>
            <a:r>
              <a:rPr lang="en-US" sz="2400" i="0">
                <a:solidFill>
                  <a:srgbClr val="000000"/>
                </a:solidFill>
                <a:effectLst/>
                <a:latin typeface="Calibri"/>
                <a:cs typeface="Calibri"/>
              </a:rPr>
              <a:t>Job may be protected under federa</a:t>
            </a:r>
            <a:r>
              <a:rPr lang="en-US" sz="2400">
                <a:solidFill>
                  <a:srgbClr val="000000"/>
                </a:solidFill>
                <a:latin typeface="Calibri"/>
                <a:cs typeface="Calibri"/>
              </a:rPr>
              <a:t>l/state law</a:t>
            </a:r>
          </a:p>
          <a:p>
            <a:pPr marL="0" indent="0" fontAlgn="base">
              <a:buNone/>
            </a:pPr>
            <a:r>
              <a:rPr lang="en-US" sz="2400" i="0">
                <a:solidFill>
                  <a:srgbClr val="000000"/>
                </a:solidFill>
                <a:effectLst/>
                <a:latin typeface="Calibri"/>
                <a:cs typeface="Calibri"/>
              </a:rPr>
              <a:t>myleavebenefits.nj.gov</a:t>
            </a:r>
          </a:p>
          <a:p>
            <a:pPr marL="0" indent="0" fontAlgn="base">
              <a:buNone/>
            </a:pPr>
            <a:endParaRPr lang="en-US" sz="2000">
              <a:solidFill>
                <a:srgbClr val="000000"/>
              </a:solidFill>
              <a:latin typeface="Calibri" panose="020F0502020204030204" pitchFamily="34" charset="0"/>
            </a:endParaRPr>
          </a:p>
          <a:p>
            <a:pPr marL="0" indent="0" fontAlgn="base">
              <a:buNone/>
            </a:pPr>
            <a:r>
              <a:rPr lang="en-US" b="1" i="0">
                <a:solidFill>
                  <a:srgbClr val="008599"/>
                </a:solidFill>
                <a:effectLst/>
                <a:latin typeface="Calibri"/>
                <a:cs typeface="Calibri"/>
              </a:rPr>
              <a:t>Job-Related Injuries</a:t>
            </a:r>
          </a:p>
          <a:p>
            <a:pPr marL="0" indent="0" fontAlgn="base">
              <a:buNone/>
            </a:pPr>
            <a:r>
              <a:rPr lang="en-US" sz="2400">
                <a:solidFill>
                  <a:srgbClr val="000000"/>
                </a:solidFill>
                <a:latin typeface="Calibri"/>
                <a:cs typeface="Calibri"/>
              </a:rPr>
              <a:t>You may be eligible for Workers’ Compensation </a:t>
            </a:r>
            <a:endParaRPr lang="en-US" sz="2400">
              <a:solidFill>
                <a:srgbClr val="000000"/>
              </a:solidFill>
              <a:latin typeface="Calibri" panose="020F0502020204030204" pitchFamily="34" charset="0"/>
              <a:cs typeface="Calibri"/>
            </a:endParaRPr>
          </a:p>
          <a:p>
            <a:pPr marL="0" indent="0" fontAlgn="base">
              <a:buNone/>
            </a:pPr>
            <a:r>
              <a:rPr lang="en-US" sz="2400" i="0">
                <a:solidFill>
                  <a:srgbClr val="000000"/>
                </a:solidFill>
                <a:effectLst/>
                <a:latin typeface="Calibri"/>
                <a:cs typeface="Calibri"/>
              </a:rPr>
              <a:t>nj.gov/labor/</a:t>
            </a:r>
            <a:r>
              <a:rPr lang="en-US" sz="2400" i="0" err="1">
                <a:solidFill>
                  <a:srgbClr val="000000"/>
                </a:solidFill>
                <a:effectLst/>
                <a:latin typeface="Calibri"/>
                <a:cs typeface="Calibri"/>
              </a:rPr>
              <a:t>workerscompensation</a:t>
            </a:r>
          </a:p>
        </p:txBody>
      </p:sp>
    </p:spTree>
    <p:extLst>
      <p:ext uri="{BB962C8B-B14F-4D97-AF65-F5344CB8AC3E}">
        <p14:creationId xmlns:p14="http://schemas.microsoft.com/office/powerpoint/2010/main" val="18786423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14524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a:rPr>
              <a:t>More NJ Work Rights &amp; Benefits</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9117106" cy="4351338"/>
          </a:xfrm>
        </p:spPr>
        <p:txBody>
          <a:bodyPr vert="horz" lIns="91440" tIns="45720" rIns="91440" bIns="45720" rtlCol="0" anchor="t">
            <a:normAutofit/>
          </a:bodyPr>
          <a:lstStyle/>
          <a:p>
            <a:pPr marL="0" indent="0" algn="l" rtl="0" fontAlgn="base">
              <a:buNone/>
            </a:pPr>
            <a:r>
              <a:rPr lang="en-US" b="1" i="0">
                <a:solidFill>
                  <a:srgbClr val="008599"/>
                </a:solidFill>
                <a:effectLst/>
                <a:latin typeface="Calibri"/>
                <a:cs typeface="Calibri"/>
              </a:rPr>
              <a:t>Safe and Healthy Workplace</a:t>
            </a:r>
          </a:p>
          <a:p>
            <a:pPr fontAlgn="base"/>
            <a:r>
              <a:rPr lang="en-US" sz="2400">
                <a:solidFill>
                  <a:srgbClr val="000000"/>
                </a:solidFill>
                <a:latin typeface="Calibri"/>
                <a:cs typeface="Calibri"/>
              </a:rPr>
              <a:t>Employers must follow state and federal OSHA standards</a:t>
            </a:r>
          </a:p>
          <a:p>
            <a:pPr marL="0" indent="0" fontAlgn="base">
              <a:buNone/>
            </a:pPr>
            <a:r>
              <a:rPr lang="en-US" sz="2400" i="0">
                <a:solidFill>
                  <a:srgbClr val="000000"/>
                </a:solidFill>
                <a:effectLst/>
                <a:latin typeface="Calibri"/>
                <a:cs typeface="Calibri"/>
              </a:rPr>
              <a:t>nj.gov/labor/</a:t>
            </a:r>
            <a:r>
              <a:rPr lang="en-US" sz="2400" i="0" err="1">
                <a:solidFill>
                  <a:srgbClr val="000000"/>
                </a:solidFill>
                <a:effectLst/>
                <a:latin typeface="Calibri"/>
                <a:cs typeface="Calibri"/>
              </a:rPr>
              <a:t>safetyandhealth</a:t>
            </a:r>
            <a:endParaRPr lang="en-US" sz="2400" i="0">
              <a:solidFill>
                <a:srgbClr val="000000"/>
              </a:solidFill>
              <a:effectLst/>
              <a:latin typeface="Calibri"/>
              <a:cs typeface="Calibri"/>
            </a:endParaRPr>
          </a:p>
          <a:p>
            <a:pPr marL="0" indent="0" fontAlgn="base">
              <a:buNone/>
            </a:pPr>
            <a:endParaRPr lang="en-US" sz="2000">
              <a:solidFill>
                <a:srgbClr val="000000"/>
              </a:solidFill>
              <a:latin typeface="Calibri" panose="020F0502020204030204" pitchFamily="34" charset="0"/>
            </a:endParaRPr>
          </a:p>
          <a:p>
            <a:pPr marL="0" indent="0" fontAlgn="base">
              <a:buNone/>
            </a:pPr>
            <a:r>
              <a:rPr lang="en-US" b="1" i="0">
                <a:solidFill>
                  <a:srgbClr val="008599"/>
                </a:solidFill>
                <a:effectLst/>
                <a:latin typeface="Calibri"/>
                <a:cs typeface="Calibri"/>
              </a:rPr>
              <a:t>NJ Law Prohibits Discrimination at Work</a:t>
            </a:r>
          </a:p>
          <a:p>
            <a:pPr marL="0" indent="0" fontAlgn="base">
              <a:buNone/>
            </a:pPr>
            <a:r>
              <a:rPr lang="en-US" sz="2400" i="0">
                <a:solidFill>
                  <a:srgbClr val="000000"/>
                </a:solidFill>
                <a:effectLst/>
                <a:latin typeface="Calibri"/>
                <a:cs typeface="Calibri"/>
              </a:rPr>
              <a:t>njcivilrights.gov</a:t>
            </a:r>
          </a:p>
        </p:txBody>
      </p:sp>
    </p:spTree>
    <p:extLst>
      <p:ext uri="{BB962C8B-B14F-4D97-AF65-F5344CB8AC3E}">
        <p14:creationId xmlns:p14="http://schemas.microsoft.com/office/powerpoint/2010/main" val="2575356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202" y="16438"/>
            <a:ext cx="12182798" cy="6841562"/>
          </a:xfrm>
          <a:prstGeom prst="rect">
            <a:avLst/>
          </a:prstGeom>
          <a:solidFill>
            <a:srgbClr val="0085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CC"/>
              </a:solidFill>
            </a:endParaRPr>
          </a:p>
        </p:txBody>
      </p:sp>
      <p:sp>
        <p:nvSpPr>
          <p:cNvPr id="2" name="Title 1"/>
          <p:cNvSpPr>
            <a:spLocks noGrp="1"/>
          </p:cNvSpPr>
          <p:nvPr>
            <p:ph type="title"/>
          </p:nvPr>
        </p:nvSpPr>
        <p:spPr>
          <a:xfrm>
            <a:off x="6073824" y="4119842"/>
            <a:ext cx="5652011" cy="1186518"/>
          </a:xfrm>
        </p:spPr>
        <p:txBody>
          <a:bodyPr>
            <a:noAutofit/>
          </a:bodyPr>
          <a:lstStyle/>
          <a:p>
            <a:r>
              <a:rPr lang="en-US" sz="6000">
                <a:solidFill>
                  <a:srgbClr val="EC0089"/>
                </a:solidFill>
                <a:latin typeface="Franklin Gothic Demi Cond" panose="020B0706030402020204" pitchFamily="34" charset="0"/>
                <a:cs typeface="Arial" panose="020B0604020202020204" pitchFamily="34" charset="0"/>
              </a:rPr>
              <a:t>LET’S DISCUSS</a:t>
            </a:r>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
        <p:nvSpPr>
          <p:cNvPr id="6" name="TextBox 5"/>
          <p:cNvSpPr txBox="1"/>
          <p:nvPr/>
        </p:nvSpPr>
        <p:spPr>
          <a:xfrm>
            <a:off x="6114164" y="5000521"/>
            <a:ext cx="4751059" cy="954107"/>
          </a:xfrm>
          <a:prstGeom prst="rect">
            <a:avLst/>
          </a:prstGeom>
          <a:noFill/>
        </p:spPr>
        <p:txBody>
          <a:bodyPr wrap="square" rtlCol="0">
            <a:spAutoFit/>
          </a:bodyPr>
          <a:lstStyle/>
          <a:p>
            <a:pPr>
              <a:buClr>
                <a:srgbClr val="00879A"/>
              </a:buClr>
            </a:pPr>
            <a:r>
              <a:rPr lang="en-US" sz="2800">
                <a:latin typeface="Arial" panose="020B0604020202020204" pitchFamily="34" charset="0"/>
                <a:cs typeface="Arial" panose="020B0604020202020204" pitchFamily="34" charset="0"/>
              </a:rPr>
              <a:t>What questions do you have?</a:t>
            </a:r>
          </a:p>
        </p:txBody>
      </p:sp>
    </p:spTree>
    <p:extLst>
      <p:ext uri="{BB962C8B-B14F-4D97-AF65-F5344CB8AC3E}">
        <p14:creationId xmlns:p14="http://schemas.microsoft.com/office/powerpoint/2010/main" val="19657959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198" y="1850708"/>
            <a:ext cx="9789520" cy="3668208"/>
          </a:xfrm>
        </p:spPr>
        <p:txBody>
          <a:bodyPr>
            <a:normAutofit/>
          </a:bodyPr>
          <a:lstStyle/>
          <a:p>
            <a:r>
              <a:rPr lang="en-US">
                <a:solidFill>
                  <a:schemeClr val="tx1">
                    <a:lumMod val="75000"/>
                    <a:lumOff val="25000"/>
                  </a:schemeClr>
                </a:solidFill>
                <a:latin typeface="Arial" panose="020B0604020202020204" pitchFamily="34" charset="0"/>
                <a:cs typeface="Arial" panose="020B0604020202020204" pitchFamily="34" charset="0"/>
              </a:rPr>
              <a:t>Applies to nearly </a:t>
            </a:r>
            <a:r>
              <a:rPr lang="en-US">
                <a:solidFill>
                  <a:srgbClr val="EC0089"/>
                </a:solidFill>
                <a:latin typeface="Arial" panose="020B0604020202020204" pitchFamily="34" charset="0"/>
                <a:cs typeface="Arial"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NJ Time to care for oneself and family</a:t>
            </a:r>
          </a:p>
          <a:p>
            <a:r>
              <a:rPr lang="en-US">
                <a:solidFill>
                  <a:schemeClr val="tx1">
                    <a:lumMod val="75000"/>
                    <a:lumOff val="25000"/>
                  </a:schemeClr>
                </a:solidFill>
                <a:latin typeface="Arial" panose="020B0604020202020204" pitchFamily="34" charset="0"/>
                <a:cs typeface="Arial" panose="020B0604020202020204" pitchFamily="34" charset="0"/>
              </a:rPr>
              <a:t>Employers must ensure existing policies are in compliance</a:t>
            </a:r>
          </a:p>
          <a:p>
            <a:r>
              <a:rPr lang="en-US">
                <a:solidFill>
                  <a:schemeClr val="tx1">
                    <a:lumMod val="75000"/>
                    <a:lumOff val="25000"/>
                  </a:schemeClr>
                </a:solidFill>
                <a:latin typeface="Arial" panose="020B0604020202020204" pitchFamily="34" charset="0"/>
                <a:cs typeface="Arial" panose="020B0604020202020204" pitchFamily="34" charset="0"/>
              </a:rPr>
              <a:t>Earned Sick Leave = Paid Sick Leave = Paid Sick Time = Paid Sick Day</a:t>
            </a:r>
          </a:p>
          <a:p>
            <a:endParaRPr lang="en-US">
              <a:solidFill>
                <a:schemeClr val="tx1">
                  <a:lumMod val="75000"/>
                  <a:lumOff val="25000"/>
                </a:schemeClr>
              </a:solidFill>
              <a:latin typeface="Arial" panose="020B0604020202020204" pitchFamily="34" charset="0"/>
              <a:cs typeface="Arial" panose="020B0604020202020204" pitchFamily="34" charset="0"/>
            </a:endParaRPr>
          </a:p>
          <a:p>
            <a:endParaRPr lang="en-US"/>
          </a:p>
        </p:txBody>
      </p:sp>
      <p:sp>
        <p:nvSpPr>
          <p:cNvPr id="7" name="Rectangle 6"/>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
        <p:nvSpPr>
          <p:cNvPr id="9" name="Title 1"/>
          <p:cNvSpPr>
            <a:spLocks noGrp="1"/>
          </p:cNvSpPr>
          <p:nvPr>
            <p:ph type="title"/>
          </p:nvPr>
        </p:nvSpPr>
        <p:spPr>
          <a:xfrm>
            <a:off x="721896" y="347009"/>
            <a:ext cx="10515600" cy="1172510"/>
          </a:xfrm>
        </p:spPr>
        <p:txBody>
          <a:bodyPr/>
          <a:lstStyle/>
          <a:p>
            <a:r>
              <a:rPr lang="en-US" sz="6000">
                <a:solidFill>
                  <a:schemeClr val="tx1">
                    <a:lumMod val="65000"/>
                    <a:lumOff val="35000"/>
                  </a:schemeClr>
                </a:solidFill>
                <a:latin typeface="Franklin Gothic Demi Cond" panose="020B0706030402020204" pitchFamily="34" charset="0"/>
              </a:rPr>
              <a:t>Introduction</a:t>
            </a:r>
          </a:p>
        </p:txBody>
      </p:sp>
    </p:spTree>
    <p:extLst>
      <p:ext uri="{BB962C8B-B14F-4D97-AF65-F5344CB8AC3E}">
        <p14:creationId xmlns:p14="http://schemas.microsoft.com/office/powerpoint/2010/main" val="42706128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198" y="1850708"/>
            <a:ext cx="7239061" cy="3668208"/>
          </a:xfrm>
        </p:spPr>
        <p:txBody>
          <a:bodyPr>
            <a:normAutofit/>
          </a:bodyPr>
          <a:lstStyle/>
          <a:p>
            <a:r>
              <a:rPr lang="en-US">
                <a:solidFill>
                  <a:schemeClr val="tx1">
                    <a:lumMod val="75000"/>
                    <a:lumOff val="25000"/>
                  </a:schemeClr>
                </a:solidFill>
                <a:latin typeface="Arial" panose="020B0604020202020204" pitchFamily="34" charset="0"/>
                <a:cs typeface="Arial" panose="020B0604020202020204" pitchFamily="34" charset="0"/>
              </a:rPr>
              <a:t>NJ Department of Labor and Workforce Development oversees implementation and enforcement </a:t>
            </a:r>
          </a:p>
          <a:p>
            <a:r>
              <a:rPr lang="en-US">
                <a:solidFill>
                  <a:schemeClr val="tx1">
                    <a:lumMod val="75000"/>
                    <a:lumOff val="25000"/>
                  </a:schemeClr>
                </a:solidFill>
                <a:latin typeface="Arial" panose="020B0604020202020204" pitchFamily="34" charset="0"/>
                <a:cs typeface="Arial" panose="020B0604020202020204" pitchFamily="34" charset="0"/>
              </a:rPr>
              <a:t>Required Notice of Employee Rights in 11 languages, one-page overviews, FAQs, and other helpful resources at </a:t>
            </a:r>
            <a:r>
              <a:rPr lang="en-US" b="1">
                <a:solidFill>
                  <a:schemeClr val="tx1">
                    <a:lumMod val="75000"/>
                    <a:lumOff val="25000"/>
                  </a:schemeClr>
                </a:solidFill>
                <a:latin typeface="Arial" panose="020B0604020202020204" pitchFamily="34" charset="0"/>
                <a:cs typeface="Arial" panose="020B0604020202020204" pitchFamily="34" charset="0"/>
              </a:rPr>
              <a:t>mysickdays.nj.gov</a:t>
            </a:r>
          </a:p>
          <a:p>
            <a:endParaRPr lang="en-US">
              <a:solidFill>
                <a:schemeClr val="tx1">
                  <a:lumMod val="75000"/>
                  <a:lumOff val="25000"/>
                </a:schemeClr>
              </a:solidFill>
              <a:latin typeface="Arial" panose="020B0604020202020204" pitchFamily="34" charset="0"/>
              <a:cs typeface="Arial" panose="020B0604020202020204" pitchFamily="34" charset="0"/>
            </a:endParaRPr>
          </a:p>
          <a:p>
            <a:endParaRPr lang="en-US"/>
          </a:p>
        </p:txBody>
      </p:sp>
      <p:sp>
        <p:nvSpPr>
          <p:cNvPr id="7" name="Rectangle 6"/>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5">
            <a:extLst>
              <a:ext uri="{FF2B5EF4-FFF2-40B4-BE49-F238E27FC236}">
                <a16:creationId xmlns:a16="http://schemas.microsoft.com/office/drawing/2014/main" id="{A8E0DAB8-E17F-3142-A6AB-C57E703C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68052" y="3068052"/>
            <a:ext cx="6858000" cy="721895"/>
          </a:xfrm>
          <a:prstGeom prst="rect">
            <a:avLst/>
          </a:prstGeom>
        </p:spPr>
      </p:pic>
      <p:sp>
        <p:nvSpPr>
          <p:cNvPr id="9" name="Title 1"/>
          <p:cNvSpPr>
            <a:spLocks noGrp="1"/>
          </p:cNvSpPr>
          <p:nvPr>
            <p:ph type="title"/>
          </p:nvPr>
        </p:nvSpPr>
        <p:spPr>
          <a:xfrm>
            <a:off x="721896" y="347009"/>
            <a:ext cx="10515600" cy="1172510"/>
          </a:xfrm>
        </p:spPr>
        <p:txBody>
          <a:bodyPr/>
          <a:lstStyle/>
          <a:p>
            <a:r>
              <a:rPr lang="en-US" sz="6000">
                <a:solidFill>
                  <a:schemeClr val="tx1">
                    <a:lumMod val="65000"/>
                    <a:lumOff val="35000"/>
                  </a:schemeClr>
                </a:solidFill>
                <a:latin typeface="Franklin Gothic Demi Cond" panose="020B0706030402020204" pitchFamily="34" charset="0"/>
              </a:rPr>
              <a:t>Introduction</a:t>
            </a:r>
          </a:p>
        </p:txBody>
      </p:sp>
    </p:spTree>
    <p:extLst>
      <p:ext uri="{BB962C8B-B14F-4D97-AF65-F5344CB8AC3E}">
        <p14:creationId xmlns:p14="http://schemas.microsoft.com/office/powerpoint/2010/main" val="1618710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What is the Law?</a:t>
            </a:r>
          </a:p>
        </p:txBody>
      </p:sp>
      <p:pic>
        <p:nvPicPr>
          <p:cNvPr id="9"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900954" y="1854713"/>
            <a:ext cx="8081682" cy="3148574"/>
          </a:xfrm>
        </p:spPr>
        <p:txBody>
          <a:bodyPr>
            <a:normAutofit/>
          </a:bodyPr>
          <a:lstStyle/>
          <a:p>
            <a:r>
              <a:rPr lang="en-US">
                <a:solidFill>
                  <a:schemeClr val="tx1">
                    <a:lumMod val="75000"/>
                    <a:lumOff val="25000"/>
                  </a:schemeClr>
                </a:solidFill>
                <a:latin typeface="Arial" panose="020B0604020202020204" pitchFamily="34" charset="0"/>
                <a:cs typeface="Arial" panose="020B0604020202020204" pitchFamily="34" charset="0"/>
              </a:rPr>
              <a:t>Employers must provide employees with up to 40 hours of paid sick time per year to care for themselves and family.</a:t>
            </a:r>
          </a:p>
          <a:p>
            <a:r>
              <a:rPr lang="en-US">
                <a:solidFill>
                  <a:schemeClr val="tx1">
                    <a:lumMod val="75000"/>
                    <a:lumOff val="25000"/>
                  </a:schemeClr>
                </a:solidFill>
                <a:latin typeface="Arial" panose="020B0604020202020204" pitchFamily="34" charset="0"/>
                <a:cs typeface="Arial" panose="020B0604020202020204" pitchFamily="34" charset="0"/>
              </a:rPr>
              <a:t>Employers may provide 40 hours up front or employees accrue 1 hour for every 30 hours worked.</a:t>
            </a:r>
          </a:p>
        </p:txBody>
      </p:sp>
    </p:spTree>
    <p:extLst>
      <p:ext uri="{BB962C8B-B14F-4D97-AF65-F5344CB8AC3E}">
        <p14:creationId xmlns:p14="http://schemas.microsoft.com/office/powerpoint/2010/main" val="36686052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Who is Covered?</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7382436" cy="4351338"/>
          </a:xfrm>
        </p:spPr>
        <p:txBody>
          <a:bodyPr>
            <a:normAutofit/>
          </a:bodyPr>
          <a:lstStyle/>
          <a:p>
            <a:r>
              <a:rPr lang="en-US">
                <a:solidFill>
                  <a:schemeClr val="tx1">
                    <a:lumMod val="75000"/>
                    <a:lumOff val="25000"/>
                  </a:schemeClr>
                </a:solidFill>
                <a:latin typeface="Arial" panose="020B0604020202020204" pitchFamily="34" charset="0"/>
                <a:cs typeface="Arial" panose="020B0604020202020204" pitchFamily="34" charset="0"/>
              </a:rPr>
              <a:t>Applies to nearly </a:t>
            </a:r>
            <a:r>
              <a:rPr lang="en-US">
                <a:solidFill>
                  <a:srgbClr val="EC0089"/>
                </a:solidFill>
                <a:latin typeface="Arial" panose="020B0604020202020204" pitchFamily="34" charset="0"/>
                <a:cs typeface="Arial"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employees, full-time, part-time and temporary</a:t>
            </a:r>
          </a:p>
          <a:p>
            <a:r>
              <a:rPr lang="en-US">
                <a:solidFill>
                  <a:schemeClr val="tx1">
                    <a:lumMod val="75000"/>
                    <a:lumOff val="25000"/>
                  </a:schemeClr>
                </a:solidFill>
                <a:latin typeface="Arial" panose="020B0604020202020204" pitchFamily="34" charset="0"/>
                <a:cs typeface="Arial" panose="020B0604020202020204" pitchFamily="34" charset="0"/>
              </a:rPr>
              <a:t>Regardless how you are paid- cash, piece rate or salary</a:t>
            </a:r>
          </a:p>
          <a:p>
            <a:pPr marL="0" indent="0">
              <a:buNone/>
            </a:pPr>
            <a:endParaRPr lang="en-US">
              <a:solidFill>
                <a:schemeClr val="tx1">
                  <a:lumMod val="75000"/>
                  <a:lumOff val="25000"/>
                </a:schemeClr>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749130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Who is Covered?</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6" y="1825625"/>
            <a:ext cx="7382436" cy="4351338"/>
          </a:xfrm>
        </p:spPr>
        <p:txBody>
          <a:bodyPr>
            <a:normAutofit lnSpcReduction="10000"/>
          </a:bodyPr>
          <a:lstStyle/>
          <a:p>
            <a:r>
              <a:rPr lang="en-US">
                <a:solidFill>
                  <a:schemeClr val="tx1">
                    <a:lumMod val="75000"/>
                    <a:lumOff val="25000"/>
                  </a:schemeClr>
                </a:solidFill>
                <a:latin typeface="Arial" panose="020B0604020202020204" pitchFamily="34" charset="0"/>
                <a:cs typeface="Arial" panose="020B0604020202020204" pitchFamily="34" charset="0"/>
              </a:rPr>
              <a:t>Per diem</a:t>
            </a:r>
          </a:p>
          <a:p>
            <a:r>
              <a:rPr lang="en-US">
                <a:solidFill>
                  <a:schemeClr val="tx1">
                    <a:lumMod val="75000"/>
                    <a:lumOff val="25000"/>
                  </a:schemeClr>
                </a:solidFill>
                <a:latin typeface="Arial" panose="020B0604020202020204" pitchFamily="34" charset="0"/>
                <a:cs typeface="Arial" panose="020B0604020202020204" pitchFamily="34" charset="0"/>
              </a:rPr>
              <a:t>Seasonal</a:t>
            </a:r>
          </a:p>
          <a:p>
            <a:r>
              <a:rPr lang="en-US">
                <a:solidFill>
                  <a:schemeClr val="tx1">
                    <a:lumMod val="75000"/>
                    <a:lumOff val="25000"/>
                  </a:schemeClr>
                </a:solidFill>
                <a:latin typeface="Arial" panose="020B0604020202020204" pitchFamily="34" charset="0"/>
                <a:cs typeface="Arial" panose="020B0604020202020204" pitchFamily="34" charset="0"/>
              </a:rPr>
              <a:t>Nonprofit</a:t>
            </a:r>
          </a:p>
          <a:p>
            <a:r>
              <a:rPr lang="en-US">
                <a:solidFill>
                  <a:schemeClr val="tx1">
                    <a:lumMod val="75000"/>
                    <a:lumOff val="25000"/>
                  </a:schemeClr>
                </a:solidFill>
                <a:latin typeface="Arial" panose="020B0604020202020204" pitchFamily="34" charset="0"/>
                <a:cs typeface="Arial" panose="020B0604020202020204" pitchFamily="34" charset="0"/>
              </a:rPr>
              <a:t>Domestic workers</a:t>
            </a:r>
          </a:p>
          <a:p>
            <a:r>
              <a:rPr lang="en-US">
                <a:solidFill>
                  <a:schemeClr val="tx1">
                    <a:lumMod val="75000"/>
                    <a:lumOff val="25000"/>
                  </a:schemeClr>
                </a:solidFill>
                <a:latin typeface="Arial" panose="020B0604020202020204" pitchFamily="34" charset="0"/>
                <a:cs typeface="Arial" panose="020B0604020202020204" pitchFamily="34" charset="0"/>
              </a:rPr>
              <a:t>Homemaker-home health aide</a:t>
            </a:r>
          </a:p>
          <a:p>
            <a:r>
              <a:rPr lang="en-US">
                <a:solidFill>
                  <a:schemeClr val="tx1">
                    <a:lumMod val="75000"/>
                    <a:lumOff val="25000"/>
                  </a:schemeClr>
                </a:solidFill>
                <a:latin typeface="Arial" panose="020B0604020202020204" pitchFamily="34" charset="0"/>
                <a:cs typeface="Arial" panose="020B0604020202020204" pitchFamily="34" charset="0"/>
              </a:rPr>
              <a:t>Supervisors and managers</a:t>
            </a:r>
          </a:p>
          <a:p>
            <a:r>
              <a:rPr lang="en-US">
                <a:solidFill>
                  <a:schemeClr val="tx1">
                    <a:lumMod val="75000"/>
                    <a:lumOff val="25000"/>
                  </a:schemeClr>
                </a:solidFill>
                <a:latin typeface="Arial" panose="020B0604020202020204" pitchFamily="34" charset="0"/>
                <a:cs typeface="Arial" panose="020B0604020202020204" pitchFamily="34" charset="0"/>
              </a:rPr>
              <a:t>Regardless of citizenship status</a:t>
            </a:r>
          </a:p>
          <a:p>
            <a:r>
              <a:rPr lang="en-US">
                <a:solidFill>
                  <a:schemeClr val="tx1">
                    <a:lumMod val="75000"/>
                    <a:lumOff val="25000"/>
                  </a:schemeClr>
                </a:solidFill>
                <a:latin typeface="Arial" panose="020B0604020202020204" pitchFamily="34" charset="0"/>
                <a:cs typeface="Arial" panose="020B0604020202020204" pitchFamily="34" charset="0"/>
              </a:rPr>
              <a:t>Employees who work in NJ but employer is out of state</a:t>
            </a:r>
          </a:p>
          <a:p>
            <a:endParaRPr lang="en-US"/>
          </a:p>
        </p:txBody>
      </p:sp>
    </p:spTree>
    <p:extLst>
      <p:ext uri="{BB962C8B-B14F-4D97-AF65-F5344CB8AC3E}">
        <p14:creationId xmlns:p14="http://schemas.microsoft.com/office/powerpoint/2010/main" val="36120461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1519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39592" y="365125"/>
            <a:ext cx="10614208" cy="115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tx1">
                    <a:lumMod val="65000"/>
                    <a:lumOff val="35000"/>
                  </a:schemeClr>
                </a:solidFill>
                <a:latin typeface="Franklin Gothic Demi Cond" panose="020B0706030402020204" pitchFamily="34" charset="0"/>
              </a:rPr>
              <a:t>Who is Covered?</a:t>
            </a:r>
          </a:p>
        </p:txBody>
      </p:sp>
      <p:pic>
        <p:nvPicPr>
          <p:cNvPr id="7" name="Graphic 2">
            <a:extLst>
              <a:ext uri="{FF2B5EF4-FFF2-40B4-BE49-F238E27FC236}">
                <a16:creationId xmlns:a16="http://schemas.microsoft.com/office/drawing/2014/main" id="{D4DB565D-8A45-7D4C-A545-3E43D7CCA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099545" y="3059205"/>
            <a:ext cx="6857999" cy="739591"/>
          </a:xfrm>
          <a:prstGeom prst="rect">
            <a:avLst/>
          </a:prstGeom>
        </p:spPr>
      </p:pic>
      <p:sp>
        <p:nvSpPr>
          <p:cNvPr id="3" name="Content Placeholder 2"/>
          <p:cNvSpPr>
            <a:spLocks noGrp="1"/>
          </p:cNvSpPr>
          <p:nvPr>
            <p:ph idx="1"/>
          </p:nvPr>
        </p:nvSpPr>
        <p:spPr>
          <a:xfrm>
            <a:off x="1021974" y="1825625"/>
            <a:ext cx="9419197" cy="4351338"/>
          </a:xfrm>
        </p:spPr>
        <p:txBody>
          <a:bodyPr/>
          <a:lstStyle/>
          <a:p>
            <a:pPr>
              <a:buClr>
                <a:schemeClr val="tx1"/>
              </a:buClr>
            </a:pPr>
            <a:r>
              <a:rPr lang="en-US">
                <a:solidFill>
                  <a:srgbClr val="EC0089"/>
                </a:solidFill>
                <a:latin typeface="Arial" panose="020B0604020202020204" pitchFamily="34" charset="0"/>
                <a:cs typeface="Arial"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employers, regardless of number of employees</a:t>
            </a:r>
          </a:p>
          <a:p>
            <a:r>
              <a:rPr lang="en-US">
                <a:solidFill>
                  <a:schemeClr val="tx1">
                    <a:lumMod val="75000"/>
                    <a:lumOff val="25000"/>
                  </a:schemeClr>
                </a:solidFill>
                <a:latin typeface="Arial" panose="020B0604020202020204" pitchFamily="34" charset="0"/>
                <a:cs typeface="Arial" panose="020B0604020202020204" pitchFamily="34" charset="0"/>
              </a:rPr>
              <a:t>Nonprofits</a:t>
            </a:r>
          </a:p>
          <a:p>
            <a:r>
              <a:rPr lang="en-US">
                <a:solidFill>
                  <a:schemeClr val="tx1">
                    <a:lumMod val="75000"/>
                    <a:lumOff val="25000"/>
                  </a:schemeClr>
                </a:solidFill>
                <a:latin typeface="Arial" panose="020B0604020202020204" pitchFamily="34" charset="0"/>
                <a:cs typeface="Arial" panose="020B0604020202020204" pitchFamily="34" charset="0"/>
              </a:rPr>
              <a:t>Faith-based organizations</a:t>
            </a:r>
          </a:p>
          <a:p>
            <a:r>
              <a:rPr lang="en-US">
                <a:solidFill>
                  <a:schemeClr val="tx1">
                    <a:lumMod val="75000"/>
                    <a:lumOff val="25000"/>
                  </a:schemeClr>
                </a:solidFill>
                <a:latin typeface="Arial" panose="020B0604020202020204" pitchFamily="34" charset="0"/>
                <a:cs typeface="Arial" panose="020B0604020202020204" pitchFamily="34" charset="0"/>
              </a:rPr>
              <a:t>Restaurants</a:t>
            </a:r>
          </a:p>
          <a:p>
            <a:r>
              <a:rPr lang="en-US">
                <a:solidFill>
                  <a:schemeClr val="tx1">
                    <a:lumMod val="75000"/>
                    <a:lumOff val="25000"/>
                  </a:schemeClr>
                </a:solidFill>
                <a:latin typeface="Arial" panose="020B0604020202020204" pitchFamily="34" charset="0"/>
                <a:cs typeface="Arial" panose="020B0604020202020204" pitchFamily="34" charset="0"/>
              </a:rPr>
              <a:t>Farms</a:t>
            </a:r>
          </a:p>
          <a:p>
            <a:r>
              <a:rPr lang="en-US">
                <a:solidFill>
                  <a:schemeClr val="tx1">
                    <a:lumMod val="75000"/>
                    <a:lumOff val="25000"/>
                  </a:schemeClr>
                </a:solidFill>
                <a:latin typeface="Arial" panose="020B0604020202020204" pitchFamily="34" charset="0"/>
                <a:cs typeface="Arial" panose="020B0604020202020204" pitchFamily="34" charset="0"/>
              </a:rPr>
              <a:t>Child care centers</a:t>
            </a:r>
          </a:p>
          <a:p>
            <a:r>
              <a:rPr lang="en-US">
                <a:solidFill>
                  <a:schemeClr val="tx1">
                    <a:lumMod val="75000"/>
                    <a:lumOff val="25000"/>
                  </a:schemeClr>
                </a:solidFill>
                <a:latin typeface="Arial" panose="020B0604020202020204" pitchFamily="34" charset="0"/>
                <a:cs typeface="Arial" panose="020B0604020202020204" pitchFamily="34" charset="0"/>
              </a:rPr>
              <a:t>Nearly all employers</a:t>
            </a:r>
          </a:p>
          <a:p>
            <a:pPr marL="0" indent="0">
              <a:buNone/>
            </a:pPr>
            <a:endParaRPr lang="en-US">
              <a:solidFill>
                <a:schemeClr val="tx1">
                  <a:lumMod val="75000"/>
                  <a:lumOff val="25000"/>
                </a:schemeClr>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7448891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2982B31BB4F6409766F7649C0970C6" ma:contentTypeVersion="14" ma:contentTypeDescription="Create a new document." ma:contentTypeScope="" ma:versionID="c6cca66bed6d56d2d99a8c6417cf24f5">
  <xsd:schema xmlns:xsd="http://www.w3.org/2001/XMLSchema" xmlns:xs="http://www.w3.org/2001/XMLSchema" xmlns:p="http://schemas.microsoft.com/office/2006/metadata/properties" xmlns:ns2="1d8de39d-0c7d-4994-b818-e51149782c1a" xmlns:ns3="d7b9f131-75e1-4be4-a896-0cb14e728854" targetNamespace="http://schemas.microsoft.com/office/2006/metadata/properties" ma:root="true" ma:fieldsID="8346665998f27a9120cd9078463d6d17" ns2:_="" ns3:_="">
    <xsd:import namespace="1d8de39d-0c7d-4994-b818-e51149782c1a"/>
    <xsd:import namespace="d7b9f131-75e1-4be4-a896-0cb14e7288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de39d-0c7d-4994-b818-e51149782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9f131-75e1-4be4-a896-0cb14e72885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0c3311-fb12-426f-9bd9-ddcc0cc9840a}" ma:internalName="TaxCatchAll" ma:showField="CatchAllData" ma:web="d7b9f131-75e1-4be4-a896-0cb14e728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8de39d-0c7d-4994-b818-e51149782c1a">
      <Terms xmlns="http://schemas.microsoft.com/office/infopath/2007/PartnerControls"/>
    </lcf76f155ced4ddcb4097134ff3c332f>
    <TaxCatchAll xmlns="d7b9f131-75e1-4be4-a896-0cb14e728854" xsi:nil="true"/>
  </documentManagement>
</p:properties>
</file>

<file path=customXml/itemProps1.xml><?xml version="1.0" encoding="utf-8"?>
<ds:datastoreItem xmlns:ds="http://schemas.openxmlformats.org/officeDocument/2006/customXml" ds:itemID="{43525B2C-FB79-494B-A30A-8C08E587E29A}">
  <ds:schemaRefs>
    <ds:schemaRef ds:uri="http://schemas.microsoft.com/sharepoint/v3/contenttype/forms"/>
  </ds:schemaRefs>
</ds:datastoreItem>
</file>

<file path=customXml/itemProps2.xml><?xml version="1.0" encoding="utf-8"?>
<ds:datastoreItem xmlns:ds="http://schemas.openxmlformats.org/officeDocument/2006/customXml" ds:itemID="{6845ED8D-86EE-4225-9FD5-F6031F297D3F}"/>
</file>

<file path=customXml/itemProps3.xml><?xml version="1.0" encoding="utf-8"?>
<ds:datastoreItem xmlns:ds="http://schemas.openxmlformats.org/officeDocument/2006/customXml" ds:itemID="{538E3079-3215-4F9C-B834-BFF90C07A5C7}">
  <ds:schemaRefs>
    <ds:schemaRef ds:uri="b38c1470-ba75-4a8d-a389-f3ef4b4286f5"/>
    <ds:schemaRef ds:uri="bfde27c2-301b-4efa-a379-387a2b8bc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d8de39d-0c7d-4994-b818-e51149782c1a"/>
    <ds:schemaRef ds:uri="d7b9f131-75e1-4be4-a896-0cb14e728854"/>
  </ds:schemaRefs>
</ds:datastoreItem>
</file>

<file path=docProps/app.xml><?xml version="1.0" encoding="utf-8"?>
<Properties xmlns="http://schemas.openxmlformats.org/officeDocument/2006/extended-properties" xmlns:vt="http://schemas.openxmlformats.org/officeDocument/2006/docPropsVTypes">
  <Template/>
  <TotalTime>0</TotalTime>
  <Words>1815</Words>
  <Application>Microsoft Office PowerPoint</Application>
  <PresentationFormat>Widescreen</PresentationFormat>
  <Paragraphs>241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Franklin Gothic Demi Cond</vt:lpstr>
      <vt:lpstr>Segoe UI</vt:lpstr>
      <vt:lpstr>WordVisiCarriageReturn_MSFontService</vt:lpstr>
      <vt:lpstr>Office Theme</vt:lpstr>
      <vt:lpstr>PowerPoint Presentation</vt:lpstr>
      <vt:lpstr>Disclaimer</vt:lpstr>
      <vt:lpstr>PowerPoint Presentation</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DISCUSS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 Holly</dc:creator>
  <cp:lastModifiedBy>Tracey, Lance [DOL]</cp:lastModifiedBy>
  <cp:revision>5</cp:revision>
  <cp:lastPrinted>2019-03-07T15:54:17Z</cp:lastPrinted>
  <dcterms:created xsi:type="dcterms:W3CDTF">2019-01-22T16:53:35Z</dcterms:created>
  <dcterms:modified xsi:type="dcterms:W3CDTF">2023-12-04T16:10:39Z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0x010100682982B31BB4F6409766F7649C0970C6</vt:lpwstr>
  </property>
  <property fmtid="{D5CDD505-2E9C-101B-9397-08002B2CF9AE}" pid="3" name="MediaServiceImageTags">
    <vt:lpwstr/>
  </property>
</Properties>
</file>